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  <p:sldMasterId id="2147484103" r:id="rId2"/>
    <p:sldMasterId id="2147484123" r:id="rId3"/>
    <p:sldMasterId id="2147484131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01" r:id="rId7"/>
    <p:sldId id="306" r:id="rId8"/>
    <p:sldId id="307" r:id="rId9"/>
    <p:sldId id="321" r:id="rId10"/>
    <p:sldId id="352" r:id="rId11"/>
    <p:sldId id="309" r:id="rId12"/>
    <p:sldId id="353" r:id="rId13"/>
    <p:sldId id="327" r:id="rId14"/>
    <p:sldId id="355" r:id="rId15"/>
    <p:sldId id="356" r:id="rId16"/>
    <p:sldId id="298" r:id="rId17"/>
    <p:sldId id="354" r:id="rId18"/>
    <p:sldId id="334" r:id="rId19"/>
    <p:sldId id="341" r:id="rId20"/>
    <p:sldId id="349" r:id="rId21"/>
    <p:sldId id="350" r:id="rId22"/>
    <p:sldId id="339" r:id="rId23"/>
    <p:sldId id="345" r:id="rId24"/>
    <p:sldId id="346" r:id="rId25"/>
    <p:sldId id="347" r:id="rId26"/>
    <p:sldId id="325" r:id="rId27"/>
    <p:sldId id="290" r:id="rId28"/>
    <p:sldId id="272" r:id="rId29"/>
    <p:sldId id="305" r:id="rId3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76C9"/>
    <a:srgbClr val="00CC00"/>
    <a:srgbClr val="4BFF6D"/>
    <a:srgbClr val="001EFA"/>
    <a:srgbClr val="FFCC00"/>
    <a:srgbClr val="FFCC66"/>
    <a:srgbClr val="4081D0"/>
    <a:srgbClr val="4383D1"/>
    <a:srgbClr val="46CEE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0955" autoAdjust="0"/>
  </p:normalViewPr>
  <p:slideViewPr>
    <p:cSldViewPr>
      <p:cViewPr varScale="1">
        <p:scale>
          <a:sx n="117" d="100"/>
          <a:sy n="11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1422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Nettoausgaben</a:t>
            </a:r>
            <a:r>
              <a:rPr lang="en-US" sz="1800" b="1" i="0" baseline="0" dirty="0" smtClean="0">
                <a:effectLst/>
              </a:rPr>
              <a:t> von 26 Mio. Franken 2015 in %</a:t>
            </a:r>
            <a:endParaRPr lang="de-CH" dirty="0" smtClean="0">
              <a:effectLst/>
            </a:endParaRPr>
          </a:p>
        </c:rich>
      </c:tx>
      <c:layout>
        <c:manualLayout>
          <c:xMode val="edge"/>
          <c:yMode val="edge"/>
          <c:x val="0.1395368463333134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Tabelle1!$B$2</c:f>
              <c:strCache>
                <c:ptCount val="1"/>
                <c:pt idx="0">
                  <c:v>Nettoausgaben</c:v>
                </c:pt>
              </c:strCache>
            </c:strRef>
          </c:tx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>
                  <a:lumMod val="25000"/>
                  <a:lumOff val="75000"/>
                </a:schemeClr>
              </a:solidFill>
            </c:spPr>
          </c:dPt>
          <c:dLbls>
            <c:dLbl>
              <c:idx val="0"/>
              <c:layout>
                <c:manualLayout>
                  <c:x val="0.22481503123584559"/>
                  <c:y val="3.698696145124716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940972222222224E-2"/>
                  <c:y val="7.10963718820861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901041666666666E-2"/>
                  <c:y val="-4.664682539682539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799074074074072E-2"/>
                  <c:y val="3.35694444444444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2391304812285817E-2"/>
                  <c:y val="5.7981575963718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9584837962962966E-2"/>
                  <c:y val="4.19022108843537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Tabelle1!$A$3:$A$9</c:f>
              <c:strCache>
                <c:ptCount val="7"/>
                <c:pt idx="0">
                  <c:v>Präsidiales</c:v>
                </c:pt>
                <c:pt idx="1">
                  <c:v>Finanzen</c:v>
                </c:pt>
                <c:pt idx="2">
                  <c:v>Immobilien</c:v>
                </c:pt>
                <c:pt idx="3">
                  <c:v>Hochbau</c:v>
                </c:pt>
                <c:pt idx="4">
                  <c:v>Tiefbau</c:v>
                </c:pt>
                <c:pt idx="5">
                  <c:v>Sicherheit </c:v>
                </c:pt>
                <c:pt idx="6">
                  <c:v>Soziales</c:v>
                </c:pt>
              </c:strCache>
            </c:strRef>
          </c:cat>
          <c:val>
            <c:numRef>
              <c:f>Tabelle1!$B$3:$B$9</c:f>
              <c:numCache>
                <c:formatCode>#,##0</c:formatCode>
                <c:ptCount val="7"/>
                <c:pt idx="0">
                  <c:v>1522959.03</c:v>
                </c:pt>
                <c:pt idx="1">
                  <c:v>4444250</c:v>
                </c:pt>
                <c:pt idx="2">
                  <c:v>680467</c:v>
                </c:pt>
                <c:pt idx="3">
                  <c:v>930168.21</c:v>
                </c:pt>
                <c:pt idx="4">
                  <c:v>1614810.46</c:v>
                </c:pt>
                <c:pt idx="5">
                  <c:v>1421837.89</c:v>
                </c:pt>
                <c:pt idx="6">
                  <c:v>15542039.199999999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246399972652611"/>
          <c:y val="0.8752108843537415"/>
          <c:w val="0.7750720005469478"/>
          <c:h val="0.12478911564625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01043844248088E-2"/>
          <c:y val="4.0448667633094341E-2"/>
          <c:w val="0.93697004428125674"/>
          <c:h val="0.71165377651226458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Tabelle1!$E$1</c:f>
              <c:strCache>
                <c:ptCount val="1"/>
                <c:pt idx="0">
                  <c:v>Anteil natürliche Personen</c:v>
                </c:pt>
              </c:strCache>
            </c:strRef>
          </c:tx>
          <c:spPr>
            <a:solidFill>
              <a:srgbClr val="4081D0"/>
            </a:solidFill>
          </c:spPr>
          <c:invertIfNegative val="0"/>
          <c:cat>
            <c:numRef>
              <c:f>Tabelle1!$A$2:$A$23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Tabelle1!$E$2:$E$23</c:f>
              <c:numCache>
                <c:formatCode>General</c:formatCode>
                <c:ptCount val="20"/>
                <c:pt idx="0">
                  <c:v>80.099999999999994</c:v>
                </c:pt>
                <c:pt idx="1">
                  <c:v>83.3</c:v>
                </c:pt>
                <c:pt idx="2">
                  <c:v>78.599999999999994</c:v>
                </c:pt>
                <c:pt idx="3">
                  <c:v>79.7</c:v>
                </c:pt>
                <c:pt idx="4">
                  <c:v>84.5</c:v>
                </c:pt>
                <c:pt idx="5">
                  <c:v>83.1</c:v>
                </c:pt>
                <c:pt idx="6">
                  <c:v>89.8</c:v>
                </c:pt>
                <c:pt idx="7">
                  <c:v>86.2</c:v>
                </c:pt>
                <c:pt idx="8">
                  <c:v>88</c:v>
                </c:pt>
                <c:pt idx="9">
                  <c:v>87.3</c:v>
                </c:pt>
                <c:pt idx="10">
                  <c:v>90.6</c:v>
                </c:pt>
                <c:pt idx="11">
                  <c:v>88.2</c:v>
                </c:pt>
                <c:pt idx="12">
                  <c:v>78.599999999999994</c:v>
                </c:pt>
                <c:pt idx="13">
                  <c:v>91.7</c:v>
                </c:pt>
                <c:pt idx="14">
                  <c:v>87</c:v>
                </c:pt>
                <c:pt idx="15">
                  <c:v>81.5</c:v>
                </c:pt>
                <c:pt idx="16">
                  <c:v>79.7</c:v>
                </c:pt>
                <c:pt idx="17">
                  <c:v>84.9</c:v>
                </c:pt>
                <c:pt idx="18">
                  <c:v>81</c:v>
                </c:pt>
                <c:pt idx="19">
                  <c:v>83.6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Anteil juristisch. Personen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Tabelle1!$A$2:$A$23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Tabelle1!$F$2:$F$23</c:f>
              <c:numCache>
                <c:formatCode>General</c:formatCode>
                <c:ptCount val="20"/>
                <c:pt idx="0">
                  <c:v>6.7</c:v>
                </c:pt>
                <c:pt idx="1">
                  <c:v>5.0999999999999996</c:v>
                </c:pt>
                <c:pt idx="2">
                  <c:v>6</c:v>
                </c:pt>
                <c:pt idx="3">
                  <c:v>6.9</c:v>
                </c:pt>
                <c:pt idx="4">
                  <c:v>5.3</c:v>
                </c:pt>
                <c:pt idx="5">
                  <c:v>7.2</c:v>
                </c:pt>
                <c:pt idx="6">
                  <c:v>5.8</c:v>
                </c:pt>
                <c:pt idx="7">
                  <c:v>6.7</c:v>
                </c:pt>
                <c:pt idx="8">
                  <c:v>7.2</c:v>
                </c:pt>
                <c:pt idx="9">
                  <c:v>6.1</c:v>
                </c:pt>
                <c:pt idx="10">
                  <c:v>5.7</c:v>
                </c:pt>
                <c:pt idx="11">
                  <c:v>5.6</c:v>
                </c:pt>
                <c:pt idx="12">
                  <c:v>8.9</c:v>
                </c:pt>
                <c:pt idx="13">
                  <c:v>5</c:v>
                </c:pt>
                <c:pt idx="14">
                  <c:v>5.4</c:v>
                </c:pt>
                <c:pt idx="15">
                  <c:v>9.1</c:v>
                </c:pt>
                <c:pt idx="16">
                  <c:v>10.7</c:v>
                </c:pt>
                <c:pt idx="17">
                  <c:v>9</c:v>
                </c:pt>
                <c:pt idx="18">
                  <c:v>4.7</c:v>
                </c:pt>
                <c:pt idx="19">
                  <c:v>5.3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Anteil Grundstückgewinnsteuern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Tabelle1!$A$2:$A$23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Tabelle1!$G$2:$G$23</c:f>
              <c:numCache>
                <c:formatCode>General</c:formatCode>
                <c:ptCount val="20"/>
                <c:pt idx="0">
                  <c:v>13.1</c:v>
                </c:pt>
                <c:pt idx="1">
                  <c:v>11.5</c:v>
                </c:pt>
                <c:pt idx="2">
                  <c:v>15.4</c:v>
                </c:pt>
                <c:pt idx="3">
                  <c:v>13.3</c:v>
                </c:pt>
                <c:pt idx="4">
                  <c:v>10.199999999999999</c:v>
                </c:pt>
                <c:pt idx="5">
                  <c:v>9.6999999999999993</c:v>
                </c:pt>
                <c:pt idx="6">
                  <c:v>4.4000000000000004</c:v>
                </c:pt>
                <c:pt idx="7">
                  <c:v>7</c:v>
                </c:pt>
                <c:pt idx="8">
                  <c:v>4.9000000000000004</c:v>
                </c:pt>
                <c:pt idx="9">
                  <c:v>6.6</c:v>
                </c:pt>
                <c:pt idx="10">
                  <c:v>3.8</c:v>
                </c:pt>
                <c:pt idx="11">
                  <c:v>6.2</c:v>
                </c:pt>
                <c:pt idx="12">
                  <c:v>12.4</c:v>
                </c:pt>
                <c:pt idx="13">
                  <c:v>3.2</c:v>
                </c:pt>
                <c:pt idx="14">
                  <c:v>7.5</c:v>
                </c:pt>
                <c:pt idx="15">
                  <c:v>9.4</c:v>
                </c:pt>
                <c:pt idx="16">
                  <c:v>9.6999999999999993</c:v>
                </c:pt>
                <c:pt idx="17">
                  <c:v>6.2</c:v>
                </c:pt>
                <c:pt idx="18">
                  <c:v>14.3</c:v>
                </c:pt>
                <c:pt idx="19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97152"/>
        <c:axId val="37298944"/>
      </c:barChar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Steuerkraft Affoltern am Albis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Tabelle1!$A$2:$A$23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Tabelle1!$B$2:$B$23</c:f>
              <c:numCache>
                <c:formatCode>0</c:formatCode>
                <c:ptCount val="20"/>
                <c:pt idx="0">
                  <c:v>96.455549099360837</c:v>
                </c:pt>
                <c:pt idx="1">
                  <c:v>91.342242882045326</c:v>
                </c:pt>
                <c:pt idx="2">
                  <c:v>87.100522951772234</c:v>
                </c:pt>
                <c:pt idx="3">
                  <c:v>95.002905287623477</c:v>
                </c:pt>
                <c:pt idx="4">
                  <c:v>99.883788495061012</c:v>
                </c:pt>
                <c:pt idx="5">
                  <c:v>107.3213248111563</c:v>
                </c:pt>
                <c:pt idx="6">
                  <c:v>114.93317838466008</c:v>
                </c:pt>
                <c:pt idx="7">
                  <c:v>110.11040092969205</c:v>
                </c:pt>
                <c:pt idx="8">
                  <c:v>109.23881464264961</c:v>
                </c:pt>
                <c:pt idx="9">
                  <c:v>104.0674026728646</c:v>
                </c:pt>
                <c:pt idx="10">
                  <c:v>106.56595002905287</c:v>
                </c:pt>
                <c:pt idx="11">
                  <c:v>113.71295758280068</c:v>
                </c:pt>
                <c:pt idx="12">
                  <c:v>129.69203951191167</c:v>
                </c:pt>
                <c:pt idx="13">
                  <c:v>134.45671121441023</c:v>
                </c:pt>
                <c:pt idx="14">
                  <c:v>121.15049389889599</c:v>
                </c:pt>
                <c:pt idx="15">
                  <c:v>127.60023242300988</c:v>
                </c:pt>
                <c:pt idx="16">
                  <c:v>128.12318419523532</c:v>
                </c:pt>
                <c:pt idx="17">
                  <c:v>128.82045322486925</c:v>
                </c:pt>
                <c:pt idx="18">
                  <c:v>125.50842533410808</c:v>
                </c:pt>
                <c:pt idx="19">
                  <c:v>132.07437536316095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Steuerkraft Kant. Durchschnitt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Tabelle1!$A$2:$A$23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Tabelle1!$C$2:$C$23</c:f>
              <c:numCache>
                <c:formatCode>0</c:formatCode>
                <c:ptCount val="20"/>
                <c:pt idx="0">
                  <c:v>135.79314352120861</c:v>
                </c:pt>
                <c:pt idx="1">
                  <c:v>132.24869262056944</c:v>
                </c:pt>
                <c:pt idx="2">
                  <c:v>135.09587449157468</c:v>
                </c:pt>
                <c:pt idx="3">
                  <c:v>153.92213829169089</c:v>
                </c:pt>
                <c:pt idx="4">
                  <c:v>165.2527600232423</c:v>
                </c:pt>
                <c:pt idx="5">
                  <c:v>169.14584543869844</c:v>
                </c:pt>
                <c:pt idx="6">
                  <c:v>179.95351539802439</c:v>
                </c:pt>
                <c:pt idx="7">
                  <c:v>165.71760604299826</c:v>
                </c:pt>
                <c:pt idx="8">
                  <c:v>166.18245206275421</c:v>
                </c:pt>
                <c:pt idx="9">
                  <c:v>171.29575828006972</c:v>
                </c:pt>
                <c:pt idx="10">
                  <c:v>171.58628704241721</c:v>
                </c:pt>
                <c:pt idx="11">
                  <c:v>185.00871586287042</c:v>
                </c:pt>
                <c:pt idx="12">
                  <c:v>198.60546194073214</c:v>
                </c:pt>
                <c:pt idx="13">
                  <c:v>200.87158628704239</c:v>
                </c:pt>
                <c:pt idx="14">
                  <c:v>198.02440441603719</c:v>
                </c:pt>
                <c:pt idx="15">
                  <c:v>216.79256246368391</c:v>
                </c:pt>
                <c:pt idx="16">
                  <c:v>203.54445090063916</c:v>
                </c:pt>
                <c:pt idx="17">
                  <c:v>202.96339337594424</c:v>
                </c:pt>
                <c:pt idx="18">
                  <c:v>201.80127832655432</c:v>
                </c:pt>
                <c:pt idx="19">
                  <c:v>206.21731551423591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Landesindex</c:v>
                </c:pt>
              </c:strCache>
            </c:strRef>
          </c:tx>
          <c:spPr>
            <a:ln>
              <a:solidFill>
                <a:srgbClr val="001EFA"/>
              </a:solidFill>
            </a:ln>
          </c:spPr>
          <c:marker>
            <c:symbol val="none"/>
          </c:marker>
          <c:cat>
            <c:numRef>
              <c:f>Tabelle1!$A$2:$A$23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Tabelle1!$D$2:$D$23</c:f>
              <c:numCache>
                <c:formatCode>General</c:formatCode>
                <c:ptCount val="20"/>
                <c:pt idx="0">
                  <c:v>97.5</c:v>
                </c:pt>
                <c:pt idx="1">
                  <c:v>98</c:v>
                </c:pt>
                <c:pt idx="2">
                  <c:v>98</c:v>
                </c:pt>
                <c:pt idx="3">
                  <c:v>98.8</c:v>
                </c:pt>
                <c:pt idx="4">
                  <c:v>100.3</c:v>
                </c:pt>
                <c:pt idx="5">
                  <c:v>101.3</c:v>
                </c:pt>
                <c:pt idx="6">
                  <c:v>102</c:v>
                </c:pt>
                <c:pt idx="7">
                  <c:v>102.6</c:v>
                </c:pt>
                <c:pt idx="8">
                  <c:v>103.4</c:v>
                </c:pt>
                <c:pt idx="9">
                  <c:v>104.7</c:v>
                </c:pt>
                <c:pt idx="10">
                  <c:v>105.8</c:v>
                </c:pt>
                <c:pt idx="11">
                  <c:v>106.5</c:v>
                </c:pt>
                <c:pt idx="12">
                  <c:v>109.1</c:v>
                </c:pt>
                <c:pt idx="13">
                  <c:v>108.6</c:v>
                </c:pt>
                <c:pt idx="14">
                  <c:v>109.4</c:v>
                </c:pt>
                <c:pt idx="15">
                  <c:v>109.6</c:v>
                </c:pt>
                <c:pt idx="16">
                  <c:v>108.8</c:v>
                </c:pt>
                <c:pt idx="17">
                  <c:v>108.6</c:v>
                </c:pt>
                <c:pt idx="18">
                  <c:v>108.6</c:v>
                </c:pt>
                <c:pt idx="19">
                  <c:v>106.7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97152"/>
        <c:axId val="37298944"/>
      </c:lineChart>
      <c:catAx>
        <c:axId val="3729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37298944"/>
        <c:crosses val="autoZero"/>
        <c:auto val="1"/>
        <c:lblAlgn val="ctr"/>
        <c:lblOffset val="100"/>
        <c:noMultiLvlLbl val="0"/>
      </c:catAx>
      <c:valAx>
        <c:axId val="3729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37297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 smtClean="0"/>
              <a:t>Einwohnerentwicklung</a:t>
            </a:r>
            <a:endParaRPr lang="en-US" sz="1800" dirty="0" smtClean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980233781299695"/>
          <c:y val="0.22518263922484458"/>
          <c:w val="0.77462813189031821"/>
          <c:h val="0.6113043779004956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Tabelle1!$B$5</c:f>
              <c:strCache>
                <c:ptCount val="1"/>
                <c:pt idx="0">
                  <c:v>Affoltern am Albis</c:v>
                </c:pt>
              </c:strCache>
            </c:strRef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cat>
            <c:numRef>
              <c:f>Tabelle1!$A$6:$A$27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Tabelle1!$B$6:$B$27</c:f>
              <c:numCache>
                <c:formatCode>General</c:formatCode>
                <c:ptCount val="20"/>
                <c:pt idx="0">
                  <c:v>9412</c:v>
                </c:pt>
                <c:pt idx="1">
                  <c:v>9464</c:v>
                </c:pt>
                <c:pt idx="2">
                  <c:v>9524</c:v>
                </c:pt>
                <c:pt idx="3">
                  <c:v>9732</c:v>
                </c:pt>
                <c:pt idx="4">
                  <c:v>9897</c:v>
                </c:pt>
                <c:pt idx="5">
                  <c:v>10035</c:v>
                </c:pt>
                <c:pt idx="6">
                  <c:v>10126</c:v>
                </c:pt>
                <c:pt idx="7">
                  <c:v>10258</c:v>
                </c:pt>
                <c:pt idx="8">
                  <c:v>10124</c:v>
                </c:pt>
                <c:pt idx="9">
                  <c:v>10133</c:v>
                </c:pt>
                <c:pt idx="10">
                  <c:v>10246</c:v>
                </c:pt>
                <c:pt idx="11">
                  <c:v>10374</c:v>
                </c:pt>
                <c:pt idx="12">
                  <c:v>10631</c:v>
                </c:pt>
                <c:pt idx="13">
                  <c:v>10705</c:v>
                </c:pt>
                <c:pt idx="14">
                  <c:v>11063</c:v>
                </c:pt>
                <c:pt idx="15">
                  <c:v>11140</c:v>
                </c:pt>
                <c:pt idx="16">
                  <c:v>11265</c:v>
                </c:pt>
                <c:pt idx="17">
                  <c:v>11342</c:v>
                </c:pt>
                <c:pt idx="18">
                  <c:v>11540</c:v>
                </c:pt>
                <c:pt idx="19">
                  <c:v>11695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Tabelle1!$C$5</c:f>
              <c:strCache>
                <c:ptCount val="1"/>
                <c:pt idx="0">
                  <c:v>Kanton Zürich</c:v>
                </c:pt>
              </c:strCache>
            </c:strRef>
          </c:tx>
          <c:spPr>
            <a:ln>
              <a:solidFill>
                <a:srgbClr val="3176C9"/>
              </a:solidFill>
            </a:ln>
          </c:spPr>
          <c:marker>
            <c:symbol val="none"/>
          </c:marker>
          <c:cat>
            <c:numRef>
              <c:f>Tabelle1!$A$6:$A$27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Tabelle1!$C$6:$C$27</c:f>
              <c:numCache>
                <c:formatCode>General</c:formatCode>
                <c:ptCount val="20"/>
                <c:pt idx="0">
                  <c:v>11763.47</c:v>
                </c:pt>
                <c:pt idx="1">
                  <c:v>11783.94</c:v>
                </c:pt>
                <c:pt idx="2">
                  <c:v>11840.02</c:v>
                </c:pt>
                <c:pt idx="3">
                  <c:v>11937.89</c:v>
                </c:pt>
                <c:pt idx="4">
                  <c:v>12067.08</c:v>
                </c:pt>
                <c:pt idx="5">
                  <c:v>12231.01</c:v>
                </c:pt>
                <c:pt idx="6">
                  <c:v>12379.2</c:v>
                </c:pt>
                <c:pt idx="7">
                  <c:v>12456.83</c:v>
                </c:pt>
                <c:pt idx="8">
                  <c:v>12556.45</c:v>
                </c:pt>
                <c:pt idx="9">
                  <c:v>12641.41</c:v>
                </c:pt>
                <c:pt idx="10">
                  <c:v>12743.84</c:v>
                </c:pt>
                <c:pt idx="11">
                  <c:v>13005.45</c:v>
                </c:pt>
                <c:pt idx="12">
                  <c:v>13267.75</c:v>
                </c:pt>
                <c:pt idx="13">
                  <c:v>13448.66</c:v>
                </c:pt>
                <c:pt idx="14">
                  <c:v>13710.07</c:v>
                </c:pt>
                <c:pt idx="15">
                  <c:v>13901.24</c:v>
                </c:pt>
                <c:pt idx="16">
                  <c:v>14060.83</c:v>
                </c:pt>
                <c:pt idx="17">
                  <c:v>14218.95</c:v>
                </c:pt>
                <c:pt idx="18">
                  <c:v>14434.36</c:v>
                </c:pt>
                <c:pt idx="19">
                  <c:v>14634.59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Tabelle1!$D$5</c:f>
              <c:strCache>
                <c:ptCount val="1"/>
                <c:pt idx="0">
                  <c:v>Schweiz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Tabelle1!$A$6:$A$27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Tabelle1!$D$6:$D$27</c:f>
              <c:numCache>
                <c:formatCode>General</c:formatCode>
                <c:ptCount val="20"/>
                <c:pt idx="0">
                  <c:v>14162.691999999999</c:v>
                </c:pt>
                <c:pt idx="1">
                  <c:v>14192.93</c:v>
                </c:pt>
                <c:pt idx="2">
                  <c:v>14247.074000000001</c:v>
                </c:pt>
                <c:pt idx="3">
                  <c:v>14328.888000000001</c:v>
                </c:pt>
                <c:pt idx="4">
                  <c:v>14408.11</c:v>
                </c:pt>
                <c:pt idx="5">
                  <c:v>14511.306</c:v>
                </c:pt>
                <c:pt idx="6">
                  <c:v>14627.706</c:v>
                </c:pt>
                <c:pt idx="7">
                  <c:v>14728.296</c:v>
                </c:pt>
                <c:pt idx="8">
                  <c:v>14830.204</c:v>
                </c:pt>
                <c:pt idx="9">
                  <c:v>14918.255999999999</c:v>
                </c:pt>
                <c:pt idx="10">
                  <c:v>15017.477999999999</c:v>
                </c:pt>
                <c:pt idx="11">
                  <c:v>15186.987999999999</c:v>
                </c:pt>
                <c:pt idx="12">
                  <c:v>15403.712</c:v>
                </c:pt>
                <c:pt idx="13">
                  <c:v>15571.611999999999</c:v>
                </c:pt>
                <c:pt idx="14">
                  <c:v>15740.268</c:v>
                </c:pt>
                <c:pt idx="15">
                  <c:v>15909.324000000001</c:v>
                </c:pt>
                <c:pt idx="16">
                  <c:v>16078.12</c:v>
                </c:pt>
                <c:pt idx="17">
                  <c:v>16279.262000000001</c:v>
                </c:pt>
                <c:pt idx="18">
                  <c:v>16475.331999999999</c:v>
                </c:pt>
                <c:pt idx="19">
                  <c:v>16650.400000000001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47712"/>
        <c:axId val="37349248"/>
      </c:lineChart>
      <c:catAx>
        <c:axId val="373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37349248"/>
        <c:crosses val="autoZero"/>
        <c:auto val="1"/>
        <c:lblAlgn val="ctr"/>
        <c:lblOffset val="100"/>
        <c:noMultiLvlLbl val="0"/>
      </c:catAx>
      <c:valAx>
        <c:axId val="37349248"/>
        <c:scaling>
          <c:orientation val="minMax"/>
          <c:max val="17000"/>
          <c:min val="8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de-CH" sz="1000" b="0" dirty="0" smtClean="0"/>
                  <a:t>Anzahl</a:t>
                </a:r>
                <a:endParaRPr lang="de-CH" sz="1000" b="0" dirty="0"/>
              </a:p>
            </c:rich>
          </c:tx>
          <c:layout>
            <c:manualLayout>
              <c:xMode val="edge"/>
              <c:yMode val="edge"/>
              <c:x val="1.0200729640119786E-2"/>
              <c:y val="0.486201412019160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37347712"/>
        <c:crosses val="autoZero"/>
        <c:crossBetween val="between"/>
        <c:majorUnit val="1000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de-DE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800" b="1" i="0" baseline="0" dirty="0" smtClean="0">
                <a:effectLst/>
              </a:rPr>
              <a:t>Cash Flow und Nettoinvestitionen</a:t>
            </a:r>
          </a:p>
          <a:p>
            <a:pPr>
              <a:defRPr/>
            </a:pPr>
            <a:r>
              <a:rPr lang="de-CH" sz="900" b="0" i="0" u="none" strike="noStrike" baseline="0" dirty="0" smtClean="0">
                <a:effectLst/>
              </a:rPr>
              <a:t>Gesamthaushalt</a:t>
            </a:r>
            <a:endParaRPr lang="de-CH" sz="900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1738906665144172E-2"/>
          <c:y val="0.17971885305814467"/>
          <c:w val="0.9217476752074254"/>
          <c:h val="0.6627803592765879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Tabelle1!$C$5</c:f>
              <c:strCache>
                <c:ptCount val="1"/>
                <c:pt idx="0">
                  <c:v>Investitionen Verwaltungsvermögen</c:v>
                </c:pt>
              </c:strCache>
            </c:strRef>
          </c:tx>
          <c:spPr>
            <a:solidFill>
              <a:srgbClr val="4081D0"/>
            </a:solidFill>
            <a:ln>
              <a:solidFill>
                <a:srgbClr val="4081D0"/>
              </a:solidFill>
            </a:ln>
          </c:spPr>
          <c:invertIfNegative val="0"/>
          <c:cat>
            <c:numRef>
              <c:f>Tabelle1!$A$6:$A$27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Tabelle1!$C$6:$C$27</c:f>
              <c:numCache>
                <c:formatCode>General</c:formatCode>
                <c:ptCount val="20"/>
                <c:pt idx="0">
                  <c:v>2247</c:v>
                </c:pt>
                <c:pt idx="1">
                  <c:v>1753</c:v>
                </c:pt>
                <c:pt idx="2">
                  <c:v>2638</c:v>
                </c:pt>
                <c:pt idx="3">
                  <c:v>3500</c:v>
                </c:pt>
                <c:pt idx="4">
                  <c:v>2669</c:v>
                </c:pt>
                <c:pt idx="5">
                  <c:v>8849</c:v>
                </c:pt>
                <c:pt idx="6">
                  <c:v>9176</c:v>
                </c:pt>
                <c:pt idx="7">
                  <c:v>8830</c:v>
                </c:pt>
                <c:pt idx="8">
                  <c:v>12045</c:v>
                </c:pt>
                <c:pt idx="9">
                  <c:v>13624</c:v>
                </c:pt>
                <c:pt idx="10">
                  <c:v>6919</c:v>
                </c:pt>
                <c:pt idx="11">
                  <c:v>8441</c:v>
                </c:pt>
                <c:pt idx="12">
                  <c:v>4861</c:v>
                </c:pt>
                <c:pt idx="13">
                  <c:v>8822</c:v>
                </c:pt>
                <c:pt idx="14">
                  <c:v>9600</c:v>
                </c:pt>
                <c:pt idx="15">
                  <c:v>12301</c:v>
                </c:pt>
                <c:pt idx="16">
                  <c:v>15619</c:v>
                </c:pt>
                <c:pt idx="17">
                  <c:v>10295</c:v>
                </c:pt>
                <c:pt idx="18">
                  <c:v>11104</c:v>
                </c:pt>
                <c:pt idx="19">
                  <c:v>14190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94144"/>
        <c:axId val="37495936"/>
      </c:barChart>
      <c:lineChart>
        <c:grouping val="standard"/>
        <c:varyColors val="0"/>
        <c:ser>
          <c:idx val="0"/>
          <c:order val="0"/>
          <c:tx>
            <c:strRef>
              <c:f>Tabelle1!$B$5</c:f>
              <c:strCache>
                <c:ptCount val="1"/>
                <c:pt idx="0">
                  <c:v>Cash Flow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Tabelle1!$A$6:$A$27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Tabelle1!$B$6:$B$27</c:f>
              <c:numCache>
                <c:formatCode>General</c:formatCode>
                <c:ptCount val="20"/>
                <c:pt idx="0">
                  <c:v>2627</c:v>
                </c:pt>
                <c:pt idx="1">
                  <c:v>2631</c:v>
                </c:pt>
                <c:pt idx="2">
                  <c:v>5246</c:v>
                </c:pt>
                <c:pt idx="3">
                  <c:v>5743</c:v>
                </c:pt>
                <c:pt idx="4">
                  <c:v>8132</c:v>
                </c:pt>
                <c:pt idx="5">
                  <c:v>8807</c:v>
                </c:pt>
                <c:pt idx="6">
                  <c:v>4724</c:v>
                </c:pt>
                <c:pt idx="7">
                  <c:v>4220</c:v>
                </c:pt>
                <c:pt idx="8">
                  <c:v>3457</c:v>
                </c:pt>
                <c:pt idx="9">
                  <c:v>4713</c:v>
                </c:pt>
                <c:pt idx="10">
                  <c:v>4213</c:v>
                </c:pt>
                <c:pt idx="11">
                  <c:v>5221</c:v>
                </c:pt>
                <c:pt idx="12">
                  <c:v>9564</c:v>
                </c:pt>
                <c:pt idx="13">
                  <c:v>5443</c:v>
                </c:pt>
                <c:pt idx="14">
                  <c:v>8210</c:v>
                </c:pt>
                <c:pt idx="15">
                  <c:v>9292</c:v>
                </c:pt>
                <c:pt idx="16">
                  <c:v>18303</c:v>
                </c:pt>
                <c:pt idx="17">
                  <c:v>1304</c:v>
                </c:pt>
                <c:pt idx="18">
                  <c:v>9584</c:v>
                </c:pt>
                <c:pt idx="19">
                  <c:v>11275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4144"/>
        <c:axId val="37495936"/>
      </c:lineChart>
      <c:catAx>
        <c:axId val="3749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37495936"/>
        <c:crosses val="autoZero"/>
        <c:auto val="1"/>
        <c:lblAlgn val="ctr"/>
        <c:lblOffset val="100"/>
        <c:noMultiLvlLbl val="0"/>
      </c:catAx>
      <c:valAx>
        <c:axId val="3749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3749414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3966589495856269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de-CH" sz="1000" b="0" dirty="0" smtClean="0"/>
                    <a:t>Mio.</a:t>
                  </a:r>
                  <a:r>
                    <a:rPr lang="de-CH" sz="1000" b="0" baseline="0" dirty="0" smtClean="0"/>
                    <a:t> Franken</a:t>
                  </a:r>
                  <a:endParaRPr lang="de-CH" sz="1000" b="0" dirty="0"/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1" i="0" baseline="0" dirty="0" err="1" smtClean="0">
                <a:effectLst/>
              </a:rPr>
              <a:t>Nettoausgaben</a:t>
            </a:r>
            <a:r>
              <a:rPr lang="en-US" sz="1800" b="1" i="0" baseline="0" dirty="0" smtClean="0">
                <a:effectLst/>
              </a:rPr>
              <a:t> von 18 Mio. Franken 2005 in %</a:t>
            </a:r>
            <a:endParaRPr lang="de-CH" dirty="0">
              <a:effectLst/>
            </a:endParaRPr>
          </a:p>
        </c:rich>
      </c:tx>
      <c:layout>
        <c:manualLayout>
          <c:xMode val="edge"/>
          <c:yMode val="edge"/>
          <c:x val="0.1846238425925926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Tabelle1!$B$2</c:f>
              <c:strCache>
                <c:ptCount val="1"/>
                <c:pt idx="0">
                  <c:v>Nettoausgaben</c:v>
                </c:pt>
              </c:strCache>
            </c:strRef>
          </c:tx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accent6">
                  <a:lumMod val="25000"/>
                  <a:lumOff val="75000"/>
                </a:schemeClr>
              </a:solidFill>
            </c:spPr>
          </c:dPt>
          <c:dLbls>
            <c:dLbl>
              <c:idx val="0"/>
              <c:layout>
                <c:manualLayout>
                  <c:x val="0.17180138888888888"/>
                  <c:y val="1.50909863945578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53460648148149"/>
                  <c:y val="-2.78698979591836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799421296296294E-2"/>
                  <c:y val="-0.1388143424036281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055162037037038"/>
                  <c:y val="-7.90087868480725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8019062500000003"/>
                  <c:y val="1.79308390022675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1510671296296296"/>
                  <c:y val="-2.5665249433106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Landwirtschaft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63'440; 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6674907407407408"/>
                  <c:y val="-0.128032879818594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Tabelle1!$A$3:$A$11</c:f>
              <c:strCache>
                <c:ptCount val="9"/>
                <c:pt idx="0">
                  <c:v>Präsidiales</c:v>
                </c:pt>
                <c:pt idx="1">
                  <c:v>Finanzen</c:v>
                </c:pt>
                <c:pt idx="2">
                  <c:v>Immobilien</c:v>
                </c:pt>
                <c:pt idx="3">
                  <c:v>Hochbau</c:v>
                </c:pt>
                <c:pt idx="4">
                  <c:v>Tiefbau</c:v>
                </c:pt>
                <c:pt idx="5">
                  <c:v>Sicherheit </c:v>
                </c:pt>
                <c:pt idx="6">
                  <c:v>Landwirtschaft</c:v>
                </c:pt>
                <c:pt idx="7">
                  <c:v>Gesundheit</c:v>
                </c:pt>
                <c:pt idx="8">
                  <c:v>Soziales</c:v>
                </c:pt>
              </c:strCache>
            </c:strRef>
          </c:cat>
          <c:val>
            <c:numRef>
              <c:f>Tabelle1!$B$3:$B$11</c:f>
              <c:numCache>
                <c:formatCode>#,##0</c:formatCode>
                <c:ptCount val="9"/>
                <c:pt idx="0">
                  <c:v>1454281.83</c:v>
                </c:pt>
                <c:pt idx="1">
                  <c:v>4022964</c:v>
                </c:pt>
                <c:pt idx="2">
                  <c:v>564500</c:v>
                </c:pt>
                <c:pt idx="3">
                  <c:v>349750</c:v>
                </c:pt>
                <c:pt idx="4">
                  <c:v>1142270</c:v>
                </c:pt>
                <c:pt idx="5">
                  <c:v>1353650</c:v>
                </c:pt>
                <c:pt idx="6">
                  <c:v>63440</c:v>
                </c:pt>
                <c:pt idx="7">
                  <c:v>2370240</c:v>
                </c:pt>
                <c:pt idx="8">
                  <c:v>6468350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9710462962962963"/>
          <c:y val="0.79571740362811794"/>
          <c:w val="0.62930902777777775"/>
          <c:h val="0.189883503401360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Tabelle1!$B$2</c:f>
              <c:strCache>
                <c:ptCount val="1"/>
                <c:pt idx="0">
                  <c:v>Nettoausgaben</c:v>
                </c:pt>
              </c:strCache>
            </c:strRef>
          </c:tx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>
                  <a:lumMod val="25000"/>
                  <a:lumOff val="75000"/>
                </a:schemeClr>
              </a:solidFill>
            </c:spPr>
          </c:dPt>
          <c:dLbls>
            <c:dLbl>
              <c:idx val="0"/>
              <c:layout>
                <c:manualLayout>
                  <c:x val="0.22481503123584559"/>
                  <c:y val="3.69869614512471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940972222222224E-2"/>
                  <c:y val="7.10963718820861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901041666666666E-2"/>
                  <c:y val="-4.66468253968253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799074074074072E-2"/>
                  <c:y val="3.35694444444444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2391304812285817E-2"/>
                  <c:y val="5.7981575963718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9584837962962966E-2"/>
                  <c:y val="4.19022108843537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Tabelle1!$A$3:$A$9</c:f>
              <c:strCache>
                <c:ptCount val="7"/>
                <c:pt idx="0">
                  <c:v>Präsidiales</c:v>
                </c:pt>
                <c:pt idx="1">
                  <c:v>Finanzen</c:v>
                </c:pt>
                <c:pt idx="2">
                  <c:v>Immobilien</c:v>
                </c:pt>
                <c:pt idx="3">
                  <c:v>Hochbau</c:v>
                </c:pt>
                <c:pt idx="4">
                  <c:v>Tiefbau</c:v>
                </c:pt>
                <c:pt idx="5">
                  <c:v>Sicherheit </c:v>
                </c:pt>
                <c:pt idx="6">
                  <c:v>Soziales</c:v>
                </c:pt>
              </c:strCache>
            </c:strRef>
          </c:cat>
          <c:val>
            <c:numRef>
              <c:f>Tabelle1!$B$3:$B$9</c:f>
              <c:numCache>
                <c:formatCode>#,##0</c:formatCode>
                <c:ptCount val="7"/>
                <c:pt idx="0">
                  <c:v>1522959.03</c:v>
                </c:pt>
                <c:pt idx="1">
                  <c:v>4444250</c:v>
                </c:pt>
                <c:pt idx="2">
                  <c:v>680467</c:v>
                </c:pt>
                <c:pt idx="3">
                  <c:v>930168.21</c:v>
                </c:pt>
                <c:pt idx="4">
                  <c:v>1614810.46</c:v>
                </c:pt>
                <c:pt idx="5">
                  <c:v>1421837.89</c:v>
                </c:pt>
                <c:pt idx="6">
                  <c:v>15542039.199999999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'Bilanz Aktiven'!$A$4</c:f>
              <c:strCache>
                <c:ptCount val="1"/>
                <c:pt idx="0">
                  <c:v>Finanzvermögen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5400000" scaled="0"/>
            </a:gradFill>
          </c:spPr>
          <c:invertIfNegative val="0"/>
          <c:cat>
            <c:numRef>
              <c:f>'Bilanz Aktiven'!$B$3:$I$3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'Bilanz Aktiven'!$B$4:$I$4</c:f>
              <c:numCache>
                <c:formatCode>#,##0</c:formatCode>
                <c:ptCount val="7"/>
                <c:pt idx="0">
                  <c:v>32634</c:v>
                </c:pt>
                <c:pt idx="1">
                  <c:v>37968</c:v>
                </c:pt>
                <c:pt idx="2">
                  <c:v>38928</c:v>
                </c:pt>
                <c:pt idx="3">
                  <c:v>34598</c:v>
                </c:pt>
                <c:pt idx="4">
                  <c:v>40453</c:v>
                </c:pt>
                <c:pt idx="5">
                  <c:v>47191</c:v>
                </c:pt>
                <c:pt idx="6">
                  <c:v>48128</c:v>
                </c:pt>
              </c:numCache>
            </c:numRef>
          </c:val>
        </c:ser>
        <c:ser>
          <c:idx val="1"/>
          <c:order val="1"/>
          <c:tx>
            <c:strRef>
              <c:f>'Bilanz Aktiven'!$A$5</c:f>
              <c:strCache>
                <c:ptCount val="1"/>
                <c:pt idx="0">
                  <c:v>Verwaltungsvermögen</c:v>
                </c:pt>
              </c:strCache>
            </c:strRef>
          </c:tx>
          <c:spPr>
            <a:gradFill>
              <a:gsLst>
                <a:gs pos="0">
                  <a:srgbClr val="0000FF"/>
                </a:gs>
                <a:gs pos="100000">
                  <a:srgbClr val="0066FF"/>
                </a:gs>
              </a:gsLst>
              <a:lin ang="5400000" scaled="0"/>
            </a:gradFill>
          </c:spPr>
          <c:invertIfNegative val="0"/>
          <c:cat>
            <c:numRef>
              <c:f>'Bilanz Aktiven'!$B$3:$I$3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'Bilanz Aktiven'!$B$5:$I$5</c:f>
              <c:numCache>
                <c:formatCode>#,##0</c:formatCode>
                <c:ptCount val="7"/>
                <c:pt idx="0">
                  <c:v>44328</c:v>
                </c:pt>
                <c:pt idx="1">
                  <c:v>47427</c:v>
                </c:pt>
                <c:pt idx="2">
                  <c:v>52422</c:v>
                </c:pt>
                <c:pt idx="3">
                  <c:v>59792</c:v>
                </c:pt>
                <c:pt idx="4">
                  <c:v>60072</c:v>
                </c:pt>
                <c:pt idx="5">
                  <c:v>58522</c:v>
                </c:pt>
                <c:pt idx="6">
                  <c:v>55063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57216"/>
        <c:axId val="54792192"/>
      </c:barChart>
      <c:catAx>
        <c:axId val="3565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54792192"/>
        <c:crosses val="autoZero"/>
        <c:auto val="1"/>
        <c:lblAlgn val="ctr"/>
        <c:lblOffset val="100"/>
        <c:noMultiLvlLbl val="0"/>
      </c:catAx>
      <c:valAx>
        <c:axId val="5479219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3565721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8600422200283276E-2"/>
                <c:y val="0.3314267632152143"/>
              </c:manualLayout>
            </c:layout>
            <c:tx>
              <c:rich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r>
                    <a:rPr lang="en-US" sz="1400" dirty="0" err="1">
                      <a:latin typeface="Arial" pitchFamily="34" charset="0"/>
                      <a:cs typeface="Arial" pitchFamily="34" charset="0"/>
                    </a:rPr>
                    <a:t>Millionen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'Bilanz Aktiven'!$A$4</c:f>
              <c:strCache>
                <c:ptCount val="1"/>
                <c:pt idx="0">
                  <c:v>Fremdkapital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5400000" scaled="0"/>
            </a:gradFill>
          </c:spPr>
          <c:invertIfNegative val="0"/>
          <c:cat>
            <c:numRef>
              <c:f>'Bilanz Aktiven'!$B$3:$I$3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'Bilanz Aktiven'!$B$4:$I$4</c:f>
              <c:numCache>
                <c:formatCode>#,##0</c:formatCode>
                <c:ptCount val="7"/>
                <c:pt idx="0">
                  <c:v>65444</c:v>
                </c:pt>
                <c:pt idx="1">
                  <c:v>73460</c:v>
                </c:pt>
                <c:pt idx="2">
                  <c:v>78932</c:v>
                </c:pt>
                <c:pt idx="3">
                  <c:v>73953</c:v>
                </c:pt>
                <c:pt idx="4">
                  <c:v>85059</c:v>
                </c:pt>
                <c:pt idx="5">
                  <c:v>90646</c:v>
                </c:pt>
                <c:pt idx="6">
                  <c:v>85720</c:v>
                </c:pt>
              </c:numCache>
            </c:numRef>
          </c:val>
        </c:ser>
        <c:ser>
          <c:idx val="1"/>
          <c:order val="1"/>
          <c:tx>
            <c:strRef>
              <c:f>'Bilanz Aktiven'!$A$5</c:f>
              <c:strCache>
                <c:ptCount val="1"/>
                <c:pt idx="0">
                  <c:v>Verrechnungen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0"/>
            </a:gradFill>
          </c:spPr>
          <c:invertIfNegative val="0"/>
          <c:cat>
            <c:numRef>
              <c:f>'Bilanz Aktiven'!$B$3:$I$3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'Bilanz Aktiven'!$B$5:$I$5</c:f>
              <c:numCache>
                <c:formatCode>#,##0</c:formatCode>
                <c:ptCount val="7"/>
                <c:pt idx="0">
                  <c:v>68</c:v>
                </c:pt>
                <c:pt idx="1">
                  <c:v>40</c:v>
                </c:pt>
                <c:pt idx="2">
                  <c:v>159</c:v>
                </c:pt>
                <c:pt idx="3">
                  <c:v>161</c:v>
                </c:pt>
                <c:pt idx="4">
                  <c:v>421</c:v>
                </c:pt>
                <c:pt idx="5">
                  <c:v>-193</c:v>
                </c:pt>
                <c:pt idx="6">
                  <c:v>134</c:v>
                </c:pt>
              </c:numCache>
            </c:numRef>
          </c:val>
        </c:ser>
        <c:ser>
          <c:idx val="2"/>
          <c:order val="2"/>
          <c:tx>
            <c:strRef>
              <c:f>'Bilanz Aktiven'!$A$6</c:f>
              <c:strCache>
                <c:ptCount val="1"/>
                <c:pt idx="0">
                  <c:v>Spezialfinanzierungen</c:v>
                </c:pt>
              </c:strCache>
            </c:strRef>
          </c:tx>
          <c:spPr>
            <a:gradFill>
              <a:gsLst>
                <a:gs pos="0">
                  <a:srgbClr val="4BFF6D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'Bilanz Aktiven'!$B$3:$I$3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'Bilanz Aktiven'!$B$6:$I$6</c:f>
              <c:numCache>
                <c:formatCode>#,##0</c:formatCode>
                <c:ptCount val="7"/>
                <c:pt idx="0">
                  <c:v>5838</c:v>
                </c:pt>
                <c:pt idx="1">
                  <c:v>6168</c:v>
                </c:pt>
                <c:pt idx="2">
                  <c:v>6620</c:v>
                </c:pt>
                <c:pt idx="3">
                  <c:v>6852</c:v>
                </c:pt>
                <c:pt idx="4">
                  <c:v>6654</c:v>
                </c:pt>
                <c:pt idx="5">
                  <c:v>6869</c:v>
                </c:pt>
                <c:pt idx="6">
                  <c:v>6818</c:v>
                </c:pt>
              </c:numCache>
            </c:numRef>
          </c:val>
        </c:ser>
        <c:ser>
          <c:idx val="3"/>
          <c:order val="3"/>
          <c:tx>
            <c:strRef>
              <c:f>'Bilanz Aktiven'!$A$7</c:f>
              <c:strCache>
                <c:ptCount val="1"/>
                <c:pt idx="0">
                  <c:v>Eigenkapital</c:v>
                </c:pt>
              </c:strCache>
            </c:strRef>
          </c:tx>
          <c:spPr>
            <a:gradFill>
              <a:gsLst>
                <a:gs pos="0">
                  <a:srgbClr val="001EFA"/>
                </a:gs>
                <a:gs pos="100000">
                  <a:srgbClr val="00B0F0"/>
                </a:gs>
              </a:gsLst>
              <a:lin ang="5400000" scaled="0"/>
            </a:gradFill>
          </c:spPr>
          <c:invertIfNegative val="0"/>
          <c:cat>
            <c:numRef>
              <c:f>'Bilanz Aktiven'!$B$3:$I$3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'Bilanz Aktiven'!$B$7:$I$7</c:f>
              <c:numCache>
                <c:formatCode>#,##0</c:formatCode>
                <c:ptCount val="7"/>
                <c:pt idx="0">
                  <c:v>5611</c:v>
                </c:pt>
                <c:pt idx="1">
                  <c:v>5727</c:v>
                </c:pt>
                <c:pt idx="2">
                  <c:v>5639</c:v>
                </c:pt>
                <c:pt idx="3">
                  <c:v>13424</c:v>
                </c:pt>
                <c:pt idx="4">
                  <c:v>8391</c:v>
                </c:pt>
                <c:pt idx="5">
                  <c:v>8391</c:v>
                </c:pt>
                <c:pt idx="6">
                  <c:v>10520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98048"/>
        <c:axId val="36099584"/>
      </c:barChart>
      <c:catAx>
        <c:axId val="360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36099584"/>
        <c:crosses val="autoZero"/>
        <c:auto val="1"/>
        <c:lblAlgn val="ctr"/>
        <c:lblOffset val="100"/>
        <c:noMultiLvlLbl val="0"/>
      </c:catAx>
      <c:valAx>
        <c:axId val="360995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360980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8600422200283276E-2"/>
                <c:y val="0.3314267632152143"/>
              </c:manualLayout>
            </c:layout>
            <c:tx>
              <c:rich>
                <a:bodyPr/>
                <a:lstStyle/>
                <a:p>
                  <a:pPr>
                    <a:defRPr sz="1400">
                      <a:latin typeface="Arial" pitchFamily="34" charset="0"/>
                      <a:cs typeface="Arial" pitchFamily="34" charset="0"/>
                    </a:defRPr>
                  </a:pPr>
                  <a:r>
                    <a:rPr lang="en-US" sz="1400" dirty="0" err="1">
                      <a:latin typeface="Arial" pitchFamily="34" charset="0"/>
                      <a:cs typeface="Arial" pitchFamily="34" charset="0"/>
                    </a:rPr>
                    <a:t>Millionen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 smtClean="0"/>
              <a:t>Selbstfinanzierungsgrad</a:t>
            </a:r>
            <a:r>
              <a:rPr lang="en-US" sz="1800" dirty="0" smtClean="0"/>
              <a:t> in</a:t>
            </a:r>
            <a:r>
              <a:rPr lang="en-US" sz="1800" baseline="0" dirty="0" smtClean="0"/>
              <a:t> %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Selbstfinanzierung effektiv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trendline>
            <c:name>Selbstfinanzierung geglättet</c:name>
            <c:spPr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Tabelle1!$A$2:$A$7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2015*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68</c:v>
                </c:pt>
                <c:pt idx="1">
                  <c:v>58</c:v>
                </c:pt>
                <c:pt idx="2">
                  <c:v>105</c:v>
                </c:pt>
                <c:pt idx="3">
                  <c:v>25</c:v>
                </c:pt>
                <c:pt idx="4">
                  <c:v>137</c:v>
                </c:pt>
                <c:pt idx="5">
                  <c:v>391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36231808"/>
        <c:axId val="36249984"/>
      </c:lineChart>
      <c:catAx>
        <c:axId val="3623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36249984"/>
        <c:crosses val="autoZero"/>
        <c:auto val="1"/>
        <c:lblAlgn val="ctr"/>
        <c:lblOffset val="100"/>
        <c:noMultiLvlLbl val="0"/>
      </c:catAx>
      <c:valAx>
        <c:axId val="3624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36231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 smtClean="0"/>
              <a:t>Nettovermögen</a:t>
            </a:r>
            <a:endParaRPr lang="en-US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900" b="0" i="0" baseline="0" dirty="0" smtClean="0">
                <a:effectLst/>
              </a:rPr>
              <a:t>Gesamthaushalt inkl. Neubewertung FV 1996 und 2006</a:t>
            </a:r>
            <a:endParaRPr lang="de-CH" sz="900" dirty="0" smtClean="0">
              <a:effectLst/>
            </a:endParaRPr>
          </a:p>
        </c:rich>
      </c:tx>
      <c:layout>
        <c:manualLayout>
          <c:xMode val="edge"/>
          <c:yMode val="edge"/>
          <c:x val="0.30338517979235174"/>
          <c:y val="5.89220015259828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38631185395094"/>
          <c:y val="0.26907953036170179"/>
          <c:w val="0.75781446979693456"/>
          <c:h val="0.53245370700370442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Tabelle1!$B$12</c:f>
              <c:strCache>
                <c:ptCount val="1"/>
                <c:pt idx="0">
                  <c:v>Nettovermögen</c:v>
                </c:pt>
              </c:strCache>
            </c:strRef>
          </c:tx>
          <c:spPr>
            <a:solidFill>
              <a:srgbClr val="4081D0"/>
            </a:solidFill>
          </c:spPr>
          <c:cat>
            <c:numRef>
              <c:f>Tabelle1!$A$13:$A$34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Tabelle1!$B$13:$B$34</c:f>
              <c:numCache>
                <c:formatCode>General</c:formatCode>
                <c:ptCount val="20"/>
                <c:pt idx="0">
                  <c:v>-13983</c:v>
                </c:pt>
                <c:pt idx="1">
                  <c:v>-13217</c:v>
                </c:pt>
                <c:pt idx="2">
                  <c:v>-10611</c:v>
                </c:pt>
                <c:pt idx="3">
                  <c:v>-8339</c:v>
                </c:pt>
                <c:pt idx="4">
                  <c:v>-2842</c:v>
                </c:pt>
                <c:pt idx="5">
                  <c:v>-2842</c:v>
                </c:pt>
                <c:pt idx="6">
                  <c:v>-7227</c:v>
                </c:pt>
                <c:pt idx="7">
                  <c:v>-11835</c:v>
                </c:pt>
                <c:pt idx="8">
                  <c:v>-20424</c:v>
                </c:pt>
                <c:pt idx="9">
                  <c:v>-29335</c:v>
                </c:pt>
                <c:pt idx="10">
                  <c:v>-28306</c:v>
                </c:pt>
                <c:pt idx="11">
                  <c:v>-31526</c:v>
                </c:pt>
                <c:pt idx="12">
                  <c:v>-26822</c:v>
                </c:pt>
                <c:pt idx="13">
                  <c:v>-30202</c:v>
                </c:pt>
                <c:pt idx="14">
                  <c:v>-31589</c:v>
                </c:pt>
                <c:pt idx="15">
                  <c:v>-34596</c:v>
                </c:pt>
                <c:pt idx="16">
                  <c:v>-31913</c:v>
                </c:pt>
                <c:pt idx="17">
                  <c:v>-40904</c:v>
                </c:pt>
                <c:pt idx="18">
                  <c:v>-42424</c:v>
                </c:pt>
                <c:pt idx="19">
                  <c:v>-45339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49632"/>
        <c:axId val="55351168"/>
      </c:areaChart>
      <c:catAx>
        <c:axId val="553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anchor="b" anchorCtr="1"/>
          <a:lstStyle/>
          <a:p>
            <a:pPr>
              <a:defRPr sz="1000"/>
            </a:pPr>
            <a:endParaRPr lang="de-DE"/>
          </a:p>
        </c:txPr>
        <c:crossAx val="55351168"/>
        <c:crosses val="autoZero"/>
        <c:auto val="1"/>
        <c:lblAlgn val="ctr"/>
        <c:lblOffset val="100"/>
        <c:noMultiLvlLbl val="0"/>
      </c:catAx>
      <c:valAx>
        <c:axId val="5535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55349632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2.1369805173581793E-2"/>
                <c:y val="0.36014080544731164"/>
              </c:manualLayout>
            </c:layout>
            <c:tx>
              <c:rich>
                <a:bodyPr/>
                <a:lstStyle/>
                <a:p>
                  <a:pPr>
                    <a:defRPr sz="1000" b="0"/>
                  </a:pPr>
                  <a:r>
                    <a:rPr lang="de-CH" sz="1000" b="0" dirty="0" smtClean="0"/>
                    <a:t>Mio.</a:t>
                  </a:r>
                  <a:r>
                    <a:rPr lang="de-CH" sz="1000" b="0" baseline="0" dirty="0" smtClean="0"/>
                    <a:t> Franken</a:t>
                  </a:r>
                  <a:endParaRPr lang="de-CH" sz="1000" b="0" dirty="0"/>
                </a:p>
              </c:rich>
            </c:tx>
          </c:dispUnitsLbl>
        </c:dispUnits>
      </c:valAx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1800" b="1" i="0" baseline="0" dirty="0" smtClean="0">
                <a:effectLst/>
              </a:rPr>
              <a:t>Nettovermögen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de-CH" sz="900" b="0" i="0" baseline="0" dirty="0" smtClean="0">
                <a:effectLst/>
              </a:rPr>
              <a:t>Gesamthaushalt inkl. Neubewertung FV 1996 und 2006</a:t>
            </a:r>
            <a:endParaRPr lang="de-CH" sz="900" dirty="0" smtClean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90904310002131"/>
          <c:y val="0.20907272290927068"/>
          <c:w val="0.75000800847586335"/>
          <c:h val="0.59795329345307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Nettovermögen je Einwohner</c:v>
                </c:pt>
              </c:strCache>
            </c:strRef>
          </c:tx>
          <c:spPr>
            <a:solidFill>
              <a:srgbClr val="4081D0"/>
            </a:solidFill>
          </c:spPr>
          <c:invertIfNegative val="0"/>
          <c:cat>
            <c:numRef>
              <c:f>Tabelle1!$A$5:$A$26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Tabelle1!$B$5:$B$26</c:f>
              <c:numCache>
                <c:formatCode>0.00</c:formatCode>
                <c:ptCount val="20"/>
                <c:pt idx="0">
                  <c:v>-1485.6566085847853</c:v>
                </c:pt>
                <c:pt idx="1">
                  <c:v>-1396.5553677092139</c:v>
                </c:pt>
                <c:pt idx="2">
                  <c:v>-1114.1327173456532</c:v>
                </c:pt>
                <c:pt idx="3">
                  <c:v>-856.86395396629678</c:v>
                </c:pt>
                <c:pt idx="4">
                  <c:v>-287.15772456299891</c:v>
                </c:pt>
                <c:pt idx="5">
                  <c:v>-283.20876930742401</c:v>
                </c:pt>
                <c:pt idx="6">
                  <c:v>-713.70728816906967</c:v>
                </c:pt>
                <c:pt idx="7">
                  <c:v>-1153.7336712809515</c:v>
                </c:pt>
                <c:pt idx="8">
                  <c:v>-2017.3844330304228</c:v>
                </c:pt>
                <c:pt idx="9">
                  <c:v>-2894.996545939011</c:v>
                </c:pt>
                <c:pt idx="10">
                  <c:v>-2762.6390786648449</c:v>
                </c:pt>
                <c:pt idx="11">
                  <c:v>-3038.9435126277231</c:v>
                </c:pt>
                <c:pt idx="12">
                  <c:v>-2522.9987771611327</c:v>
                </c:pt>
                <c:pt idx="13">
                  <c:v>-2821.2984586641755</c:v>
                </c:pt>
                <c:pt idx="14">
                  <c:v>-2872</c:v>
                </c:pt>
                <c:pt idx="15">
                  <c:v>-3142</c:v>
                </c:pt>
                <c:pt idx="16">
                  <c:v>-2874</c:v>
                </c:pt>
                <c:pt idx="17">
                  <c:v>-3658</c:v>
                </c:pt>
                <c:pt idx="18" formatCode="General">
                  <c:v>-3725</c:v>
                </c:pt>
                <c:pt idx="19" formatCode="General">
                  <c:v>-3816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7488"/>
        <c:axId val="37169024"/>
      </c:barChart>
      <c:catAx>
        <c:axId val="371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37169024"/>
        <c:crosses val="autoZero"/>
        <c:auto val="1"/>
        <c:lblAlgn val="ctr"/>
        <c:lblOffset val="100"/>
        <c:noMultiLvlLbl val="0"/>
      </c:catAx>
      <c:valAx>
        <c:axId val="37169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 dirty="0" smtClean="0"/>
                  <a:t>Franken</a:t>
                </a:r>
                <a:r>
                  <a:rPr lang="de-CH" baseline="0" dirty="0" smtClean="0"/>
                  <a:t> je Einwohner</a:t>
                </a:r>
                <a:endParaRPr lang="de-CH" dirty="0"/>
              </a:p>
            </c:rich>
          </c:tx>
          <c:layout>
            <c:manualLayout>
              <c:xMode val="edge"/>
              <c:yMode val="edge"/>
              <c:x val="4.9540254382291184E-2"/>
              <c:y val="0.359940883981861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716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sz="1800" dirty="0" smtClean="0"/>
              <a:t>Fremdverschuldung und Liquidität</a:t>
            </a:r>
            <a:endParaRPr lang="de-CH" sz="18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9780511022322443E-2"/>
          <c:y val="0.11811857873552625"/>
          <c:w val="0.88499143063531016"/>
          <c:h val="0.66725919058800109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Tabelle1!$B$6</c:f>
              <c:strCache>
                <c:ptCount val="1"/>
                <c:pt idx="0">
                  <c:v>Fremdverschuldung</c:v>
                </c:pt>
              </c:strCache>
            </c:strRef>
          </c:tx>
          <c:spPr>
            <a:solidFill>
              <a:srgbClr val="4081D0"/>
            </a:solidFill>
          </c:spPr>
          <c:cat>
            <c:numRef>
              <c:f>Tabelle1!$A$7:$A$20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Tabelle1!$B$7:$B$20</c:f>
              <c:numCache>
                <c:formatCode>_ * #,##0_ ;_ * \-#,##0_ ;_ * "-"??_ ;_ @_ </c:formatCode>
                <c:ptCount val="14"/>
                <c:pt idx="0">
                  <c:v>32900</c:v>
                </c:pt>
                <c:pt idx="1">
                  <c:v>40600</c:v>
                </c:pt>
                <c:pt idx="2">
                  <c:v>55500</c:v>
                </c:pt>
                <c:pt idx="3">
                  <c:v>51400</c:v>
                </c:pt>
                <c:pt idx="4">
                  <c:v>56660</c:v>
                </c:pt>
                <c:pt idx="5">
                  <c:v>55633</c:v>
                </c:pt>
                <c:pt idx="6">
                  <c:v>45772</c:v>
                </c:pt>
                <c:pt idx="7">
                  <c:v>42012</c:v>
                </c:pt>
                <c:pt idx="8">
                  <c:v>49603</c:v>
                </c:pt>
                <c:pt idx="9">
                  <c:v>48267</c:v>
                </c:pt>
                <c:pt idx="10">
                  <c:v>51383</c:v>
                </c:pt>
                <c:pt idx="11">
                  <c:v>50734</c:v>
                </c:pt>
                <c:pt idx="12">
                  <c:v>48978</c:v>
                </c:pt>
                <c:pt idx="13">
                  <c:v>66500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06272"/>
        <c:axId val="37208064"/>
      </c:areaChart>
      <c:lineChart>
        <c:grouping val="standard"/>
        <c:varyColors val="0"/>
        <c:ser>
          <c:idx val="1"/>
          <c:order val="1"/>
          <c:tx>
            <c:strRef>
              <c:f>Tabelle1!$C$6</c:f>
              <c:strCache>
                <c:ptCount val="1"/>
                <c:pt idx="0">
                  <c:v>Flüssige Mittel inkl. Festgelder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Tabelle1!$A$7:$A$20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Tabelle1!$C$7:$C$20</c:f>
              <c:numCache>
                <c:formatCode>_ * #,##0_ ;_ * \-#,##0_ ;_ * "-"??_ ;_ @_ </c:formatCode>
                <c:ptCount val="14"/>
                <c:pt idx="0">
                  <c:v>5893</c:v>
                </c:pt>
                <c:pt idx="1">
                  <c:v>5101</c:v>
                </c:pt>
                <c:pt idx="2">
                  <c:v>16353</c:v>
                </c:pt>
                <c:pt idx="3">
                  <c:v>7606</c:v>
                </c:pt>
                <c:pt idx="4">
                  <c:v>6832</c:v>
                </c:pt>
                <c:pt idx="5">
                  <c:v>12659</c:v>
                </c:pt>
                <c:pt idx="6">
                  <c:v>10383</c:v>
                </c:pt>
                <c:pt idx="7">
                  <c:v>3927</c:v>
                </c:pt>
                <c:pt idx="8">
                  <c:v>10628</c:v>
                </c:pt>
                <c:pt idx="9">
                  <c:v>10075</c:v>
                </c:pt>
                <c:pt idx="10">
                  <c:v>7295</c:v>
                </c:pt>
                <c:pt idx="11">
                  <c:v>13042</c:v>
                </c:pt>
                <c:pt idx="12">
                  <c:v>17808</c:v>
                </c:pt>
                <c:pt idx="13">
                  <c:v>15274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Tabelle1!$D$6</c:f>
              <c:strCache>
                <c:ptCount val="1"/>
                <c:pt idx="0">
                  <c:v>Guthaben von Primar- und Sekundarschulen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Tabelle1!$A$7:$A$20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Tabelle1!$D$7:$D$20</c:f>
              <c:numCache>
                <c:formatCode>General</c:formatCode>
                <c:ptCount val="14"/>
                <c:pt idx="2" formatCode="_ * #,##0_ ;_ * \-#,##0_ ;_ * &quot;-&quot;??_ ;_ @_ ">
                  <c:v>16986.599999999999</c:v>
                </c:pt>
                <c:pt idx="3" formatCode="_ * #,##0_ ;_ * \-#,##0_ ;_ * &quot;-&quot;??_ ;_ @_ ">
                  <c:v>17927.599999999999</c:v>
                </c:pt>
                <c:pt idx="4" formatCode="_ * #,##0_ ;_ * \-#,##0_ ;_ * &quot;-&quot;??_ ;_ @_ ">
                  <c:v>17760.8</c:v>
                </c:pt>
                <c:pt idx="5" formatCode="_ * #,##0_ ;_ * \-#,##0_ ;_ * &quot;-&quot;??_ ;_ @_ ">
                  <c:v>14112.099999999999</c:v>
                </c:pt>
                <c:pt idx="6" formatCode="_ * #,##0_ ;_ * \-#,##0_ ;_ * &quot;-&quot;??_ ;_ @_ ">
                  <c:v>11456.1</c:v>
                </c:pt>
                <c:pt idx="7" formatCode="_ * #,##0_ ;_ * \-#,##0_ ;_ * &quot;-&quot;??_ ;_ @_ ">
                  <c:v>8628.9</c:v>
                </c:pt>
                <c:pt idx="8" formatCode="_ * #,##0_ ;_ * \-#,##0_ ;_ * &quot;-&quot;??_ ;_ @_ ">
                  <c:v>6949.2000000000007</c:v>
                </c:pt>
                <c:pt idx="9" formatCode="_ * #,##0_ ;_ * \-#,##0_ ;_ * &quot;-&quot;??_ ;_ @_ ">
                  <c:v>4375</c:v>
                </c:pt>
                <c:pt idx="10" formatCode="_ * #,##0_ ;_ * \-#,##0_ ;_ * &quot;-&quot;??_ ;_ @_ ">
                  <c:v>356.09999999999991</c:v>
                </c:pt>
                <c:pt idx="11" formatCode="_ * #,##0_ ;_ * \-#,##0_ ;_ * &quot;-&quot;??_ ;_ @_ ">
                  <c:v>-250.5</c:v>
                </c:pt>
                <c:pt idx="12" formatCode="_ * #,##0_ ;_ * \-#,##0_ ;_ * &quot;-&quot;??_ ;_ @_ ">
                  <c:v>2968.6000000000004</c:v>
                </c:pt>
                <c:pt idx="13" formatCode="_ * #,##0_ ;_ * \-#,##0_ ;_ * &quot;-&quot;??_ ;_ @_ ">
                  <c:v>11654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06272"/>
        <c:axId val="37208064"/>
      </c:lineChart>
      <c:catAx>
        <c:axId val="372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37208064"/>
        <c:crosses val="autoZero"/>
        <c:auto val="1"/>
        <c:lblAlgn val="ctr"/>
        <c:lblOffset val="100"/>
        <c:noMultiLvlLbl val="0"/>
      </c:catAx>
      <c:valAx>
        <c:axId val="3720806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crossAx val="3720627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1051491012716988E-2"/>
                <c:y val="0.3591631304327287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de-CH" dirty="0" smtClean="0"/>
                    <a:t>Mio. Franken</a:t>
                  </a:r>
                  <a:endParaRPr lang="de-CH" dirty="0"/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0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3077137" cy="5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t" anchorCtr="0" compatLnSpc="1">
            <a:prstTxWarp prst="textNoShape">
              <a:avLst/>
            </a:prstTxWarp>
          </a:bodyPr>
          <a:lstStyle>
            <a:lvl1pPr defTabSz="947699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0507" y="2"/>
            <a:ext cx="3077137" cy="5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t" anchorCtr="0" compatLnSpc="1">
            <a:prstTxWarp prst="textNoShape">
              <a:avLst/>
            </a:prstTxWarp>
          </a:bodyPr>
          <a:lstStyle>
            <a:lvl1pPr algn="r" defTabSz="947699">
              <a:defRPr sz="1200"/>
            </a:lvl1pPr>
          </a:lstStyle>
          <a:p>
            <a:pPr>
              <a:defRPr/>
            </a:pPr>
            <a:fld id="{FFD61B91-38DF-4245-A0D8-235433CC6354}" type="datetimeFigureOut">
              <a:rPr lang="de-DE"/>
              <a:pPr>
                <a:defRPr/>
              </a:pPr>
              <a:t>25.05.2016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b" anchorCtr="0" compatLnSpc="1">
            <a:prstTxWarp prst="textNoShape">
              <a:avLst/>
            </a:prstTxWarp>
          </a:bodyPr>
          <a:lstStyle>
            <a:lvl1pPr defTabSz="947699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b" anchorCtr="0" compatLnSpc="1">
            <a:prstTxWarp prst="textNoShape">
              <a:avLst/>
            </a:prstTxWarp>
          </a:bodyPr>
          <a:lstStyle>
            <a:lvl1pPr algn="r" defTabSz="947699">
              <a:defRPr sz="1200"/>
            </a:lvl1pPr>
          </a:lstStyle>
          <a:p>
            <a:pPr>
              <a:defRPr/>
            </a:pPr>
            <a:fld id="{93D2F2A9-BB93-41D2-9052-C8C044F710F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954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3077137" cy="5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t" anchorCtr="0" compatLnSpc="1">
            <a:prstTxWarp prst="textNoShape">
              <a:avLst/>
            </a:prstTxWarp>
          </a:bodyPr>
          <a:lstStyle>
            <a:lvl1pPr defTabSz="9476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0507" y="2"/>
            <a:ext cx="3077137" cy="5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t" anchorCtr="0" compatLnSpc="1">
            <a:prstTxWarp prst="textNoShape">
              <a:avLst/>
            </a:prstTxWarp>
          </a:bodyPr>
          <a:lstStyle>
            <a:lvl1pPr algn="r" defTabSz="9476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25D7D7B-94B9-4C6A-80EC-68CA7399122B}" type="datetimeFigureOut">
              <a:rPr lang="de-DE"/>
              <a:pPr>
                <a:defRPr/>
              </a:pPr>
              <a:t>25.05.2016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00" tIns="47550" rIns="95100" bIns="47550" rtlCol="0" anchor="ctr"/>
          <a:lstStyle/>
          <a:p>
            <a:pPr lvl="0"/>
            <a:endParaRPr lang="de-CH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253667" y="4861156"/>
            <a:ext cx="6746158" cy="4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b" anchorCtr="0" compatLnSpc="1">
            <a:prstTxWarp prst="textNoShape">
              <a:avLst/>
            </a:prstTxWarp>
          </a:bodyPr>
          <a:lstStyle>
            <a:lvl1pPr defTabSz="9476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7" tIns="47383" rIns="94767" bIns="47383" numCol="1" anchor="b" anchorCtr="0" compatLnSpc="1">
            <a:prstTxWarp prst="textNoShape">
              <a:avLst/>
            </a:prstTxWarp>
          </a:bodyPr>
          <a:lstStyle>
            <a:lvl1pPr algn="r" defTabSz="9476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91B604-1DBF-4DE4-9F28-BCA5B96610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9767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58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47684" eaLnBrk="1" hangingPunct="1"/>
            <a:fld id="{ABE990D7-E738-43B4-ACE4-78557C9683BF}" type="slidenum">
              <a:rPr lang="de-CH" smtClean="0">
                <a:latin typeface="Calibri" pitchFamily="34" charset="0"/>
              </a:rPr>
              <a:pPr defTabSz="947684" eaLnBrk="1" hangingPunct="1"/>
              <a:t>1</a:t>
            </a:fld>
            <a:endParaRPr lang="de-CH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51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67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32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326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r>
              <a:rPr lang="de-CH" baseline="0" dirty="0" smtClean="0"/>
              <a:t> 2015 ohne Auswirkungen Umwandlung Spital (in 1'000):</a:t>
            </a:r>
          </a:p>
          <a:p>
            <a:r>
              <a:rPr lang="de-CH" baseline="0" dirty="0" smtClean="0"/>
              <a:t>Cashflow JR = Fr. 7'437, Buchgewinn = Fr. - 2'087, Cashflow bereinigt = Fr. 5'350</a:t>
            </a:r>
          </a:p>
          <a:p>
            <a:r>
              <a:rPr lang="de-CH" baseline="0" dirty="0" smtClean="0"/>
              <a:t>Nettoinvestitionen bereinigt = Fr. 2'739</a:t>
            </a:r>
          </a:p>
          <a:p>
            <a:r>
              <a:rPr lang="de-CH" baseline="0" dirty="0" smtClean="0"/>
              <a:t>Daraus folgt bereinigter Selbstfinanzierungsgrad </a:t>
            </a:r>
            <a:r>
              <a:rPr lang="de-CH" baseline="0" smtClean="0"/>
              <a:t>von 195%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00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Affoltern am Albis (mit absoluten Zahlen)</a:t>
            </a:r>
            <a:r>
              <a:rPr lang="de-CH" baseline="0" dirty="0" smtClean="0"/>
              <a:t> im Vergleich zum Kanton und der Schweiz (jeweils mit Verhältniszahlen)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0117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 Zahlen</a:t>
            </a:r>
            <a:r>
              <a:rPr lang="de-CH" baseline="0" dirty="0" smtClean="0"/>
              <a:t> betragen:</a:t>
            </a:r>
          </a:p>
          <a:p>
            <a:r>
              <a:rPr lang="de-CH" baseline="0" dirty="0" smtClean="0"/>
              <a:t>Median 2014: Fr. 4'162</a:t>
            </a:r>
          </a:p>
          <a:p>
            <a:r>
              <a:rPr lang="de-CH" baseline="0" dirty="0" smtClean="0"/>
              <a:t>Steuerhaushalt </a:t>
            </a:r>
            <a:r>
              <a:rPr lang="de-CH" baseline="0" dirty="0" err="1" smtClean="0"/>
              <a:t>AaA</a:t>
            </a:r>
            <a:r>
              <a:rPr lang="de-CH" baseline="0" dirty="0" smtClean="0"/>
              <a:t> 2014: Fr. 4'263; 2015: Fr. 4'227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796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Matrix ist als Word gespeichert - zum Anpassung der Jahreszahl, Umwandeln in PDF und Schnappschuss daraus in PPP einfügen.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9438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4142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47684" eaLnBrk="1" hangingPunct="1"/>
            <a:fld id="{D7298F28-FFE8-4B70-ACBA-639D2B8B516C}" type="slidenum">
              <a:rPr lang="de-CH" smtClean="0">
                <a:latin typeface="Calibri" pitchFamily="34" charset="0"/>
              </a:rPr>
              <a:pPr defTabSz="947684" eaLnBrk="1" hangingPunct="1"/>
              <a:t>25</a:t>
            </a:fld>
            <a:endParaRPr lang="de-CH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47684" eaLnBrk="1" hangingPunct="1"/>
            <a:fld id="{BD1DB7B8-33B9-4A8E-BBF6-5BEF5A4AD88E}" type="slidenum">
              <a:rPr lang="de-CH" smtClean="0">
                <a:latin typeface="Calibri" pitchFamily="34" charset="0"/>
              </a:rPr>
              <a:pPr defTabSz="947684" eaLnBrk="1" hangingPunct="1"/>
              <a:t>2</a:t>
            </a:fld>
            <a:endParaRPr lang="de-CH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47684" eaLnBrk="1" hangingPunct="1"/>
            <a:fld id="{D7298F28-FFE8-4B70-ACBA-639D2B8B516C}" type="slidenum">
              <a:rPr lang="de-CH" smtClean="0">
                <a:latin typeface="Calibri" pitchFamily="34" charset="0"/>
              </a:rPr>
              <a:pPr defTabSz="947684" eaLnBrk="1" hangingPunct="1"/>
              <a:t>26</a:t>
            </a:fld>
            <a:endParaRPr lang="de-CH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412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+ = Ergebnisverbesserung</a:t>
            </a:r>
          </a:p>
          <a:p>
            <a:r>
              <a:rPr lang="de-CH" dirty="0" smtClean="0"/>
              <a:t>- = Ergebnisverschlechterung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897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+ = Ergebnisverbesserung</a:t>
            </a:r>
          </a:p>
          <a:p>
            <a:r>
              <a:rPr lang="de-CH" dirty="0" smtClean="0"/>
              <a:t>- = Ergebnisverschlechterung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639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+ = Ergebnisverbesserung</a:t>
            </a:r>
          </a:p>
          <a:p>
            <a:r>
              <a:rPr lang="de-CH" dirty="0" smtClean="0"/>
              <a:t>- = Ergebnisverschlechterung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Link für Sozialleistungen Schweiz:</a:t>
            </a:r>
            <a:r>
              <a:rPr lang="de-CH" baseline="0" dirty="0" smtClean="0"/>
              <a:t> http://www.bsv.admin.ch/dokumentation/zahlen/00093/00422/index.html?lang=de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67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51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1B604-1DBF-4DE4-9F28-BCA5B966105D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5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847850" y="219075"/>
            <a:ext cx="6572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sz="3400" smtClean="0">
                <a:latin typeface="Times New Roman" pitchFamily="18" charset="0"/>
                <a:cs typeface="Times New Roman" pitchFamily="18" charset="0"/>
              </a:rPr>
              <a:t>Gemeinde</a:t>
            </a:r>
            <a:r>
              <a:rPr lang="de-DE" sz="3400" b="1" smtClean="0">
                <a:cs typeface="Arial" pitchFamily="34" charset="0"/>
              </a:rPr>
              <a:t>  </a:t>
            </a:r>
          </a:p>
          <a:p>
            <a:pPr algn="r" eaLnBrk="1" hangingPunct="1">
              <a:defRPr/>
            </a:pPr>
            <a:r>
              <a:rPr lang="de-DE" sz="3400" b="1" smtClean="0">
                <a:solidFill>
                  <a:srgbClr val="FF0000"/>
                </a:solidFill>
                <a:cs typeface="Arial" pitchFamily="34" charset="0"/>
              </a:rPr>
              <a:t>Affoltern am Albis</a:t>
            </a:r>
            <a:endParaRPr lang="de-CH" sz="3400" b="1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" name="Grafik 7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2573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609725"/>
            <a:ext cx="8358188" cy="2746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/>
          </a:p>
        </p:txBody>
      </p:sp>
      <p:pic>
        <p:nvPicPr>
          <p:cNvPr id="7" name="Grafik 14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86000"/>
            <a:ext cx="84296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428596" y="5572140"/>
            <a:ext cx="7958193" cy="538154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indent="0" algn="l">
              <a:buNone/>
              <a:defRPr sz="2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428596" y="4786322"/>
            <a:ext cx="7958193" cy="714380"/>
          </a:xfrm>
        </p:spPr>
        <p:txBody>
          <a:bodyPr rIns="0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332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B35F51-8466-4518-A0C5-5AB2B46C5170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3171825" y="6534150"/>
            <a:ext cx="3330575" cy="18097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400" y="1500174"/>
            <a:ext cx="8460000" cy="4740277"/>
          </a:xfrm>
          <a:prstGeom prst="rect">
            <a:avLst/>
          </a:prstGeom>
        </p:spPr>
        <p:txBody>
          <a:bodyPr lIns="0">
            <a:normAutofit/>
          </a:bodyPr>
          <a:lstStyle>
            <a:lvl1pPr marL="457200" indent="-457200">
              <a:spcAft>
                <a:spcPts val="1600"/>
              </a:spcAft>
              <a:buClr>
                <a:srgbClr val="009900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B27B52-EC36-498D-AB2D-49E5CCBDBBBC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9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abellenplatzhalter 12"/>
          <p:cNvSpPr>
            <a:spLocks noGrp="1"/>
          </p:cNvSpPr>
          <p:nvPr>
            <p:ph type="tbl" sz="quarter" idx="17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CH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2ADA28-3043-43AA-B606-AAC724648D2C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agrammplatzhalter 13"/>
          <p:cNvSpPr>
            <a:spLocks noGrp="1"/>
          </p:cNvSpPr>
          <p:nvPr>
            <p:ph type="chart" sz="quarter" idx="17"/>
          </p:nvPr>
        </p:nvSpPr>
        <p:spPr>
          <a:xfrm>
            <a:off x="500400" y="1500187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de-DE" noProof="0" smtClean="0"/>
              <a:t>Diagramm durch Klicken auf Symbol hinzufügen</a:t>
            </a:r>
            <a:endParaRPr lang="de-CH" noProof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EAFC59-202C-4D47-B514-6C6E556E9B84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6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äne und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3F99-6A86-4429-9D95-66582CA91FB8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64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847850" y="219075"/>
            <a:ext cx="6572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sz="3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Gemeinde</a:t>
            </a:r>
            <a:r>
              <a:rPr lang="de-DE" sz="3400" b="1" smtClean="0">
                <a:solidFill>
                  <a:prstClr val="black"/>
                </a:solidFill>
                <a:cs typeface="Arial" pitchFamily="34" charset="0"/>
              </a:rPr>
              <a:t>  </a:t>
            </a:r>
          </a:p>
          <a:p>
            <a:pPr algn="r" eaLnBrk="1" hangingPunct="1">
              <a:defRPr/>
            </a:pPr>
            <a:r>
              <a:rPr lang="de-DE" sz="3400" b="1" smtClean="0">
                <a:solidFill>
                  <a:srgbClr val="FF0000"/>
                </a:solidFill>
                <a:cs typeface="Arial" pitchFamily="34" charset="0"/>
              </a:rPr>
              <a:t>Affoltern am Albis</a:t>
            </a:r>
            <a:endParaRPr lang="de-CH" sz="3400" b="1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" name="Grafik 7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2573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609725"/>
            <a:ext cx="8358188" cy="2746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>
              <a:solidFill>
                <a:prstClr val="white"/>
              </a:solidFill>
            </a:endParaRPr>
          </a:p>
        </p:txBody>
      </p:sp>
      <p:pic>
        <p:nvPicPr>
          <p:cNvPr id="7" name="Grafik 14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86000"/>
            <a:ext cx="84296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428596" y="5572140"/>
            <a:ext cx="7958193" cy="538154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indent="0" algn="l">
              <a:buNone/>
              <a:defRPr sz="2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428596" y="4786322"/>
            <a:ext cx="7958193" cy="714380"/>
          </a:xfrm>
        </p:spPr>
        <p:txBody>
          <a:bodyPr rIns="0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1362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00063" y="265113"/>
            <a:ext cx="1050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2800" b="1" smtClean="0">
                <a:solidFill>
                  <a:srgbClr val="009900"/>
                </a:solidFill>
              </a:rPr>
              <a:t>Inhalt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2013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EB2009A-8AF3-45C6-B41E-62442BF0857C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2013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FCDFCD-9D35-44A2-AFDF-F49415ED2C76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3171825" y="6534150"/>
            <a:ext cx="3330575" cy="18097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0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400" y="1500174"/>
            <a:ext cx="8460000" cy="4740277"/>
          </a:xfrm>
          <a:prstGeom prst="rect">
            <a:avLst/>
          </a:prstGeom>
        </p:spPr>
        <p:txBody>
          <a:bodyPr lIns="0">
            <a:normAutofit/>
          </a:bodyPr>
          <a:lstStyle>
            <a:lvl1pPr marL="457200" indent="-457200">
              <a:spcAft>
                <a:spcPts val="1600"/>
              </a:spcAft>
              <a:buClr>
                <a:srgbClr val="009900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2013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8E2524-E3A9-4DC4-B590-1E8DE1CA895D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abellenplatzhalter 12"/>
          <p:cNvSpPr>
            <a:spLocks noGrp="1"/>
          </p:cNvSpPr>
          <p:nvPr>
            <p:ph type="tbl" sz="quarter" idx="17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de-DE" noProof="0" dirty="0" smtClean="0"/>
              <a:t>Tabelle durch Klicken auf Symbol hinzufügen</a:t>
            </a:r>
            <a:endParaRPr lang="de-CH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2013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DC5E52-9BAA-4B25-BE72-B69AB90A53A8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1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00063" y="265113"/>
            <a:ext cx="1050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2800" b="1" smtClean="0">
                <a:solidFill>
                  <a:srgbClr val="009900"/>
                </a:solidFill>
              </a:rPr>
              <a:t>Inhalt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Juni 2014</a:t>
            </a:r>
            <a:endParaRPr lang="de-CH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EB2009A-8AF3-45C6-B41E-62442BF0857C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621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agrammplatzhalter 13"/>
          <p:cNvSpPr>
            <a:spLocks noGrp="1"/>
          </p:cNvSpPr>
          <p:nvPr>
            <p:ph type="chart" sz="quarter" idx="17"/>
          </p:nvPr>
        </p:nvSpPr>
        <p:spPr>
          <a:xfrm>
            <a:off x="500400" y="1500187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CH" noProof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2013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15A693-3ACF-41BE-B4F7-6D6B97426C71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11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äne und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2013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7291-5046-4380-B682-446C2DD03AC0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3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847850" y="219075"/>
            <a:ext cx="6572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sz="3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Gemeinde</a:t>
            </a:r>
            <a:r>
              <a:rPr lang="de-DE" sz="3400" b="1" smtClean="0">
                <a:solidFill>
                  <a:prstClr val="black"/>
                </a:solidFill>
                <a:cs typeface="Arial" pitchFamily="34" charset="0"/>
              </a:rPr>
              <a:t>  </a:t>
            </a:r>
          </a:p>
          <a:p>
            <a:pPr algn="r" eaLnBrk="1" hangingPunct="1">
              <a:defRPr/>
            </a:pPr>
            <a:r>
              <a:rPr lang="de-DE" sz="3400" b="1" smtClean="0">
                <a:solidFill>
                  <a:srgbClr val="FF0000"/>
                </a:solidFill>
                <a:cs typeface="Arial" pitchFamily="34" charset="0"/>
              </a:rPr>
              <a:t>Affoltern am Albis</a:t>
            </a:r>
            <a:endParaRPr lang="de-CH" sz="3400" b="1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" name="Grafik 7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2573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609725"/>
            <a:ext cx="8358188" cy="2746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dirty="0">
              <a:solidFill>
                <a:prstClr val="white"/>
              </a:solidFill>
            </a:endParaRPr>
          </a:p>
        </p:txBody>
      </p:sp>
      <p:pic>
        <p:nvPicPr>
          <p:cNvPr id="7" name="Grafik 14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86000"/>
            <a:ext cx="84296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428596" y="5572140"/>
            <a:ext cx="7958193" cy="538154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indent="0" algn="l">
              <a:buNone/>
              <a:defRPr sz="2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428596" y="4786322"/>
            <a:ext cx="7958193" cy="714380"/>
          </a:xfrm>
        </p:spPr>
        <p:txBody>
          <a:bodyPr rIns="0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70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00063" y="265113"/>
            <a:ext cx="1050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2800" b="1" smtClean="0">
                <a:solidFill>
                  <a:srgbClr val="009900"/>
                </a:solidFill>
              </a:rPr>
              <a:t>Inhalt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EB2009A-8AF3-45C6-B41E-62442BF0857C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FCDFCD-9D35-44A2-AFDF-F49415ED2C76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3171825" y="6534150"/>
            <a:ext cx="3330575" cy="18097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93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400" y="1500174"/>
            <a:ext cx="8460000" cy="4740277"/>
          </a:xfrm>
          <a:prstGeom prst="rect">
            <a:avLst/>
          </a:prstGeom>
        </p:spPr>
        <p:txBody>
          <a:bodyPr lIns="0">
            <a:normAutofit/>
          </a:bodyPr>
          <a:lstStyle>
            <a:lvl1pPr marL="457200" indent="-457200">
              <a:spcAft>
                <a:spcPts val="1600"/>
              </a:spcAft>
              <a:buClr>
                <a:srgbClr val="009900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8E2524-E3A9-4DC4-B590-1E8DE1CA895D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44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abellenplatzhalter 12"/>
          <p:cNvSpPr>
            <a:spLocks noGrp="1"/>
          </p:cNvSpPr>
          <p:nvPr>
            <p:ph type="tbl" sz="quarter" idx="17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de-DE" noProof="0" dirty="0" smtClean="0"/>
              <a:t>Tabelle durch Klicken auf Symbol hinzufügen</a:t>
            </a:r>
            <a:endParaRPr lang="de-CH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DC5E52-9BAA-4B25-BE72-B69AB90A53A8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56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agrammplatzhalter 13"/>
          <p:cNvSpPr>
            <a:spLocks noGrp="1"/>
          </p:cNvSpPr>
          <p:nvPr>
            <p:ph type="chart" sz="quarter" idx="17"/>
          </p:nvPr>
        </p:nvSpPr>
        <p:spPr>
          <a:xfrm>
            <a:off x="500400" y="1500187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CH" noProof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15A693-3ACF-41BE-B4F7-6D6B97426C71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17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äne und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7291-5046-4380-B682-446C2DD03AC0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Juni 2014</a:t>
            </a: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FCDFCD-9D35-44A2-AFDF-F49415ED2C7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3171825" y="6534150"/>
            <a:ext cx="3330575" cy="18097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914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400" y="1500174"/>
            <a:ext cx="8460000" cy="4740277"/>
          </a:xfrm>
          <a:prstGeom prst="rect">
            <a:avLst/>
          </a:prstGeom>
        </p:spPr>
        <p:txBody>
          <a:bodyPr lIns="0">
            <a:normAutofit/>
          </a:bodyPr>
          <a:lstStyle>
            <a:lvl1pPr marL="457200" indent="-457200">
              <a:spcAft>
                <a:spcPts val="1600"/>
              </a:spcAft>
              <a:buClr>
                <a:srgbClr val="009900"/>
              </a:buClr>
              <a:buFont typeface="+mj-lt"/>
              <a:buAutoNum type="arabicPeriod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Juni 2014</a:t>
            </a: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8E2524-E3A9-4DC4-B590-1E8DE1CA895D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859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abellenplatzhalter 12"/>
          <p:cNvSpPr>
            <a:spLocks noGrp="1"/>
          </p:cNvSpPr>
          <p:nvPr>
            <p:ph type="tbl" sz="quarter" idx="17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de-DE" noProof="0" dirty="0" smtClean="0"/>
              <a:t>Tabelle durch Klicken auf Symbol hinzufügen</a:t>
            </a:r>
            <a:endParaRPr lang="de-CH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Juni 2014</a:t>
            </a: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DC5E52-9BAA-4B25-BE72-B69AB90A53A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809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agrammplatzhalter 13"/>
          <p:cNvSpPr>
            <a:spLocks noGrp="1"/>
          </p:cNvSpPr>
          <p:nvPr>
            <p:ph type="chart" sz="quarter" idx="17"/>
          </p:nvPr>
        </p:nvSpPr>
        <p:spPr>
          <a:xfrm>
            <a:off x="500400" y="1500187"/>
            <a:ext cx="8460000" cy="4741200"/>
          </a:xfrm>
          <a:prstGeom prst="rect">
            <a:avLst/>
          </a:prstGeom>
        </p:spPr>
        <p:txBody>
          <a:bodyPr lIns="0"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CH" noProof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00400" y="169200"/>
            <a:ext cx="7858800" cy="712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Juni 2014</a:t>
            </a: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15A693-3ACF-41BE-B4F7-6D6B97426C7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189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äne und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Juni 2014</a:t>
            </a:r>
            <a:endParaRPr lang="de-CH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7291-5046-4380-B682-446C2DD03AC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132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847850" y="219075"/>
            <a:ext cx="6572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3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Gemeinde</a:t>
            </a:r>
            <a:r>
              <a:rPr lang="de-DE" sz="3400" b="1" smtClean="0">
                <a:solidFill>
                  <a:prstClr val="black"/>
                </a:solidFill>
                <a:cs typeface="Arial" charset="0"/>
              </a:rPr>
              <a:t>  </a:t>
            </a:r>
          </a:p>
          <a:p>
            <a:pPr algn="r" eaLnBrk="1" hangingPunct="1">
              <a:defRPr/>
            </a:pPr>
            <a:r>
              <a:rPr lang="de-DE" sz="3400" b="1" smtClean="0">
                <a:solidFill>
                  <a:srgbClr val="FF0000"/>
                </a:solidFill>
                <a:cs typeface="Arial" charset="0"/>
              </a:rPr>
              <a:t>Affoltern am Albis</a:t>
            </a:r>
            <a:endParaRPr lang="de-CH" sz="3400" b="1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" name="Grafik 7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12573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609725"/>
            <a:ext cx="8358188" cy="2746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>
              <a:solidFill>
                <a:prstClr val="white"/>
              </a:solidFill>
            </a:endParaRPr>
          </a:p>
        </p:txBody>
      </p:sp>
      <p:pic>
        <p:nvPicPr>
          <p:cNvPr id="7" name="Grafik 14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86000"/>
            <a:ext cx="84296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428596" y="5572140"/>
            <a:ext cx="7958193" cy="538154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indent="0" algn="l">
              <a:buNone/>
              <a:defRPr sz="2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428596" y="4786322"/>
            <a:ext cx="7958193" cy="714380"/>
          </a:xfrm>
        </p:spPr>
        <p:txBody>
          <a:bodyPr rIns="0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226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logo_grü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1500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00063" y="265113"/>
            <a:ext cx="1050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2800" b="1" smtClean="0">
                <a:solidFill>
                  <a:srgbClr val="009900"/>
                </a:solidFill>
              </a:rPr>
              <a:t>Inhalt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00400" y="1501200"/>
            <a:ext cx="8460000" cy="4741200"/>
          </a:xfrm>
          <a:prstGeom prst="rect">
            <a:avLst/>
          </a:prstGeom>
        </p:spPr>
        <p:txBody>
          <a:bodyPr lIns="0" tIns="43200">
            <a:normAutofit/>
          </a:bodyPr>
          <a:lstStyle>
            <a:lvl1pPr marL="457200" indent="-457200">
              <a:spcBef>
                <a:spcPts val="672"/>
              </a:spcBef>
              <a:spcAft>
                <a:spcPts val="1600"/>
              </a:spcAft>
              <a:buClr>
                <a:srgbClr val="009900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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009900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500034" y="932012"/>
            <a:ext cx="7929618" cy="272682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72000" bIns="0"/>
          <a:lstStyle>
            <a:lvl1pPr algn="r">
              <a:buClr>
                <a:srgbClr val="FF0000"/>
              </a:buClr>
              <a:buFont typeface="Wingdings" pitchFamily="2" charset="2"/>
              <a:buNone/>
              <a:defRPr sz="1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SzPct val="50000"/>
              <a:buFont typeface="Wingdings" pitchFamily="2" charset="2"/>
              <a:buChar char="l"/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SzPct val="50000"/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1490C9-71CD-43C6-BAE1-CA52793D4F32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7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0063" y="169863"/>
            <a:ext cx="78597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0063" y="1501775"/>
            <a:ext cx="84597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09588" y="6535738"/>
            <a:ext cx="1133475" cy="179387"/>
          </a:xfrm>
          <a:prstGeom prst="rect">
            <a:avLst/>
          </a:prstGeom>
        </p:spPr>
        <p:txBody>
          <a:bodyPr lIns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Juni 2014</a:t>
            </a: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72500" y="6526213"/>
            <a:ext cx="392113" cy="188912"/>
          </a:xfrm>
          <a:prstGeom prst="rect">
            <a:avLst/>
          </a:prstGeom>
        </p:spPr>
        <p:txBody>
          <a:bodyPr rIns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A20C76-E8D6-4D60-B7DA-6B562EC1988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70238" y="6534150"/>
            <a:ext cx="3330575" cy="1809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  <p:cxnSp>
        <p:nvCxnSpPr>
          <p:cNvPr id="11" name="Gerade Verbindung 10"/>
          <p:cNvCxnSpPr/>
          <p:nvPr/>
        </p:nvCxnSpPr>
        <p:spPr>
          <a:xfrm>
            <a:off x="500063" y="6429375"/>
            <a:ext cx="8459787" cy="0"/>
          </a:xfrm>
          <a:prstGeom prst="line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096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CH" sz="2800" b="1" kern="1200" dirty="0">
          <a:solidFill>
            <a:srgbClr val="0099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0063" y="169863"/>
            <a:ext cx="78597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0063" y="1501775"/>
            <a:ext cx="84597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09588" y="6535738"/>
            <a:ext cx="1133475" cy="179387"/>
          </a:xfrm>
          <a:prstGeom prst="rect">
            <a:avLst/>
          </a:prstGeom>
        </p:spPr>
        <p:txBody>
          <a:bodyPr lIns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72500" y="6526213"/>
            <a:ext cx="392113" cy="188912"/>
          </a:xfrm>
          <a:prstGeom prst="rect">
            <a:avLst/>
          </a:prstGeom>
        </p:spPr>
        <p:txBody>
          <a:bodyPr rIns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821612-6DBB-4DBD-BF5B-5333EBB019C7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70238" y="6534150"/>
            <a:ext cx="3330575" cy="1809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 dirty="0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63" y="6429375"/>
            <a:ext cx="8459787" cy="0"/>
          </a:xfrm>
          <a:prstGeom prst="line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CH" sz="2800" b="1" kern="1200" dirty="0">
          <a:solidFill>
            <a:srgbClr val="0099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0063" y="169863"/>
            <a:ext cx="78597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0063" y="1501775"/>
            <a:ext cx="84597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09588" y="6535738"/>
            <a:ext cx="1133475" cy="179387"/>
          </a:xfrm>
          <a:prstGeom prst="rect">
            <a:avLst/>
          </a:prstGeom>
        </p:spPr>
        <p:txBody>
          <a:bodyPr lIns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2013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72500" y="6526213"/>
            <a:ext cx="392113" cy="188912"/>
          </a:xfrm>
          <a:prstGeom prst="rect">
            <a:avLst/>
          </a:prstGeom>
        </p:spPr>
        <p:txBody>
          <a:bodyPr rIns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A20C76-E8D6-4D60-B7DA-6B562EC19881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70238" y="6534150"/>
            <a:ext cx="3330575" cy="1809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63" y="6429375"/>
            <a:ext cx="8459787" cy="0"/>
          </a:xfrm>
          <a:prstGeom prst="line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CH" sz="2800" b="1" kern="1200" dirty="0">
          <a:solidFill>
            <a:srgbClr val="0099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0063" y="169863"/>
            <a:ext cx="78597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0063" y="1501775"/>
            <a:ext cx="84597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09588" y="6535738"/>
            <a:ext cx="1133475" cy="179387"/>
          </a:xfrm>
          <a:prstGeom prst="rect">
            <a:avLst/>
          </a:prstGeom>
        </p:spPr>
        <p:txBody>
          <a:bodyPr lIns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Juni 2014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72500" y="6526213"/>
            <a:ext cx="392113" cy="188912"/>
          </a:xfrm>
          <a:prstGeom prst="rect">
            <a:avLst/>
          </a:prstGeom>
        </p:spPr>
        <p:txBody>
          <a:bodyPr rIns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A20C76-E8D6-4D60-B7DA-6B562EC19881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70238" y="6534150"/>
            <a:ext cx="3330575" cy="1809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63" y="6429375"/>
            <a:ext cx="8459787" cy="0"/>
          </a:xfrm>
          <a:prstGeom prst="line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CH" sz="2800" b="1" kern="1200" dirty="0">
          <a:solidFill>
            <a:srgbClr val="0099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Untertitel 1"/>
          <p:cNvSpPr>
            <a:spLocks noGrp="1"/>
          </p:cNvSpPr>
          <p:nvPr>
            <p:ph type="subTitle" idx="1"/>
          </p:nvPr>
        </p:nvSpPr>
        <p:spPr>
          <a:xfrm>
            <a:off x="428625" y="5572125"/>
            <a:ext cx="7958138" cy="538163"/>
          </a:xfrm>
        </p:spPr>
        <p:txBody>
          <a:bodyPr/>
          <a:lstStyle/>
          <a:p>
            <a:pPr eaLnBrk="1" hangingPunct="1"/>
            <a:r>
              <a:rPr lang="de-CH" dirty="0" smtClean="0"/>
              <a:t>Susanne Leuenberger, Finanzvorstand</a:t>
            </a:r>
          </a:p>
        </p:txBody>
      </p:sp>
      <p:sp>
        <p:nvSpPr>
          <p:cNvPr id="8195" name="Titel 2"/>
          <p:cNvSpPr>
            <a:spLocks noGrp="1"/>
          </p:cNvSpPr>
          <p:nvPr>
            <p:ph type="ctrTitle"/>
          </p:nvPr>
        </p:nvSpPr>
        <p:spPr>
          <a:xfrm>
            <a:off x="428625" y="4786313"/>
            <a:ext cx="7958138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latin typeface="Arial" charset="0"/>
                <a:cs typeface="Arial" charset="0"/>
              </a:rPr>
              <a:t>Jahresrechnung 2015 der Politischen Gemeinde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Finanzausgleich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Übergangsausgleich 2015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2000" b="1" dirty="0" smtClean="0"/>
              <a:t>Rechnungsergebnis 2015 vor Rückzahlung Übergangsausgleich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380038" algn="l"/>
                <a:tab pos="7177088" algn="r"/>
              </a:tabLst>
            </a:pPr>
            <a:r>
              <a:rPr lang="de-CH" sz="2000" dirty="0" smtClean="0"/>
              <a:t>Ertragsüberschuss Politische Gemeinde	Fr.	7'728'064.40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380038" algn="l"/>
                <a:tab pos="7177088" algn="r"/>
              </a:tabLst>
            </a:pPr>
            <a:r>
              <a:rPr lang="de-CH" sz="2000" dirty="0" smtClean="0"/>
              <a:t>Ertragsüberschuss Primarschulgemeinde	</a:t>
            </a:r>
            <a:r>
              <a:rPr lang="de-CH" sz="2000" u="sng" dirty="0" smtClean="0"/>
              <a:t>Fr.	514'127.76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380038" algn="l"/>
                <a:tab pos="7177088" algn="r"/>
              </a:tabLst>
            </a:pPr>
            <a:r>
              <a:rPr lang="de-CH" sz="2000" dirty="0" smtClean="0"/>
              <a:t>Ertragsüberschuss insgesamt	Fr.	8'242'192.16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5380038" algn="l"/>
                <a:tab pos="7177088" algn="r"/>
              </a:tabLst>
            </a:pPr>
            <a:r>
              <a:rPr lang="de-CH" sz="2000" b="1" dirty="0" smtClean="0"/>
              <a:t>Übergangsausgleich 2015 zugesichert	Fr.	8'111'100.00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04863" algn="l"/>
                <a:tab pos="2511425" algn="r"/>
                <a:tab pos="2689225" algn="l"/>
              </a:tabLst>
            </a:pPr>
            <a:r>
              <a:rPr lang="de-CH" sz="2000" dirty="0" smtClean="0"/>
              <a:t>davon:	Fr.	5'800'066.00	für Politische Gemeinde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804863" algn="l"/>
                <a:tab pos="2511425" algn="r"/>
                <a:tab pos="2689225" algn="l"/>
              </a:tabLst>
            </a:pPr>
            <a:r>
              <a:rPr lang="de-CH" sz="2000" dirty="0" smtClean="0"/>
              <a:t>	Fr.	2'311'034.00	für Primarschulgemeinde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80038" algn="l"/>
                <a:tab pos="7177088" algn="r"/>
              </a:tabLst>
            </a:pPr>
            <a:r>
              <a:rPr lang="de-CH" sz="2000" b="1" dirty="0" smtClean="0"/>
              <a:t>Rückzahlung Übergangsausgleich 2015	Fr.	6'113'500.00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04863" algn="l"/>
                <a:tab pos="2511425" algn="r"/>
                <a:tab pos="2689225" algn="l"/>
              </a:tabLst>
            </a:pPr>
            <a:r>
              <a:rPr lang="de-CH" sz="2000" dirty="0"/>
              <a:t>d</a:t>
            </a:r>
            <a:r>
              <a:rPr lang="de-CH" sz="2000" dirty="0" smtClean="0"/>
              <a:t>avon:	Fr.	 5'599'372.24	zulasten Politische Gemeinde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804863" algn="l"/>
                <a:tab pos="2511425" algn="r"/>
                <a:tab pos="2689225" algn="l"/>
              </a:tabLst>
            </a:pPr>
            <a:r>
              <a:rPr lang="de-CH" sz="2000" dirty="0"/>
              <a:t>	</a:t>
            </a:r>
            <a:r>
              <a:rPr lang="de-CH" sz="2000" dirty="0" smtClean="0"/>
              <a:t>Fr.	514'127.76	zulasten Primarschulgemeinde</a:t>
            </a:r>
          </a:p>
          <a:p>
            <a:pPr marL="0" indent="0">
              <a:buNone/>
            </a:pPr>
            <a:r>
              <a:rPr lang="de-CH" sz="2000" dirty="0" smtClean="0"/>
              <a:t>Der Buchgewinn aus der Umwandlung Zweckverband Spital sowie Restbuchungen des Übergangsausgleichs 2014 sind bei der </a:t>
            </a:r>
            <a:r>
              <a:rPr lang="de-CH" sz="2000" dirty="0"/>
              <a:t>Politische </a:t>
            </a:r>
            <a:r>
              <a:rPr lang="de-CH" sz="2000" dirty="0" smtClean="0"/>
              <a:t>Gemeinde nicht angerechnet worden.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Finanzausgleich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</a:p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>
                <a:solidFill>
                  <a:prstClr val="black"/>
                </a:solidFill>
              </a:rPr>
              <a:t>Finanzabteilung 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Individueller Sonderlastenausgleich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83568" y="1515818"/>
            <a:ext cx="8136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00" b="1" dirty="0" smtClean="0"/>
              <a:t>Voraussetzungen für Individuellen Sonderlastenausgleich (ISOLA)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700" dirty="0" smtClean="0"/>
              <a:t>Steuerfuss mind. 129%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700" dirty="0" smtClean="0"/>
              <a:t>Aufwandüberschuss (Überhang)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700" dirty="0" smtClean="0"/>
              <a:t>nicht beeinflussbare überdurchschnittliche Nettoaufwendungen (Sonderlasten)</a:t>
            </a:r>
          </a:p>
          <a:p>
            <a:endParaRPr lang="de-CH" sz="1600" dirty="0" smtClean="0"/>
          </a:p>
          <a:p>
            <a:r>
              <a:rPr lang="de-CH" sz="1700" b="1" dirty="0" smtClean="0"/>
              <a:t>Erfüllt Affoltern am Albis die Voraussetzungen (bei Steuerfuss 129%)?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Kanton prüfte Gesuche der Gemeinden für ISOLA 2016 sehr streng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Ob der Überhang im VA 2016 akzeptiert worden wäre, ist höchst unsicher. Viel eher wäre das Gesuch um ISOLA wohl abgelehnt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Die Situation wird beobachtet. Falls nötig nachträglich für 2016 das Gesuch um ISOLA bis 31. März 2017 stellen. Dazu muss für 2017 der Steuerfuss auf 129% angehoben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Ziel des Gemeinderates ist aber, den Steuerfuss nicht anheben zu müssen. Nötigenfalls müssen weitere Einsparungen umgesetzt werden.</a:t>
            </a:r>
            <a:endParaRPr lang="de-CH" sz="16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07622"/>
              </p:ext>
            </p:extLst>
          </p:nvPr>
        </p:nvGraphicFramePr>
        <p:xfrm>
          <a:off x="755577" y="3140968"/>
          <a:ext cx="7488832" cy="1109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427"/>
                <a:gridCol w="3075770"/>
                <a:gridCol w="3142635"/>
              </a:tblGrid>
              <a:tr h="395078">
                <a:tc>
                  <a:txBody>
                    <a:bodyPr/>
                    <a:lstStyle/>
                    <a:p>
                      <a:endParaRPr lang="de-CH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b="1" dirty="0" smtClean="0"/>
                        <a:t>Überhang</a:t>
                      </a:r>
                      <a:endParaRPr lang="de-CH" sz="17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b="1" dirty="0" smtClean="0"/>
                        <a:t>Sonderlasten</a:t>
                      </a:r>
                      <a:endParaRPr lang="de-CH" sz="17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CH" sz="1700" dirty="0" smtClean="0">
                          <a:solidFill>
                            <a:schemeClr val="tx1"/>
                          </a:solidFill>
                        </a:rPr>
                        <a:t>JR 2015</a:t>
                      </a:r>
                      <a:endParaRPr lang="de-CH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de-CH" sz="1700" dirty="0" smtClean="0"/>
                        <a:t>Fr. 0.00</a:t>
                      </a:r>
                      <a:endParaRPr lang="de-CH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dirty="0" smtClean="0"/>
                        <a:t>über 5 Mio. Franken</a:t>
                      </a:r>
                      <a:endParaRPr lang="de-CH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de-CH" sz="1700" dirty="0" smtClean="0">
                          <a:solidFill>
                            <a:schemeClr val="tx1"/>
                          </a:solidFill>
                        </a:rPr>
                        <a:t>VA 2016</a:t>
                      </a:r>
                      <a:endParaRPr lang="de-CH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dirty="0" smtClean="0"/>
                        <a:t>Fr. 305'654.54</a:t>
                      </a:r>
                      <a:endParaRPr lang="de-CH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700" dirty="0" smtClean="0"/>
                        <a:t>über 8 Mio. Franken</a:t>
                      </a:r>
                      <a:endParaRPr lang="de-CH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9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Finanzausgleich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Soziallastenausgleich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3FCDFCD-9D35-44A2-AFDF-F49415ED2C76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85909" cy="39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869396"/>
              </p:ext>
            </p:extLst>
          </p:nvPr>
        </p:nvGraphicFramePr>
        <p:xfrm>
          <a:off x="6300192" y="1124744"/>
          <a:ext cx="271236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hteck 8"/>
          <p:cNvSpPr/>
          <p:nvPr/>
        </p:nvSpPr>
        <p:spPr>
          <a:xfrm>
            <a:off x="4716016" y="3717032"/>
            <a:ext cx="216024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0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/>
          </p:nvPr>
        </p:nvSpPr>
        <p:spPr>
          <a:xfrm>
            <a:off x="500063" y="169863"/>
            <a:ext cx="7859712" cy="712787"/>
          </a:xfrm>
        </p:spPr>
        <p:txBody>
          <a:bodyPr/>
          <a:lstStyle/>
          <a:p>
            <a:r>
              <a:rPr lang="de-CH" dirty="0" smtClean="0"/>
              <a:t>Jahresrechnung 2015</a:t>
            </a:r>
            <a:endParaRPr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0063" y="931863"/>
            <a:ext cx="7929562" cy="273050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Strukturen der Aktiven</a:t>
            </a:r>
            <a:endParaRPr lang="de-CH" dirty="0"/>
          </a:p>
        </p:txBody>
      </p:sp>
      <p:sp>
        <p:nvSpPr>
          <p:cNvPr id="28676" name="Datumsplatzhalter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Juni 2016</a:t>
            </a:r>
          </a:p>
        </p:txBody>
      </p:sp>
      <p:sp>
        <p:nvSpPr>
          <p:cNvPr id="28677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A4044C-6554-44B8-817E-7276E04D20FC}" type="slidenum">
              <a:rPr lang="de-CH" smtClean="0"/>
              <a:pPr eaLnBrk="1" hangingPunct="1"/>
              <a:t>13</a:t>
            </a:fld>
            <a:endParaRPr lang="de-CH" smtClean="0"/>
          </a:p>
        </p:txBody>
      </p:sp>
      <p:sp>
        <p:nvSpPr>
          <p:cNvPr id="28678" name="Fußzeilenplatzhalter 6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mtClean="0"/>
              <a:t>Finanzabteilung </a:t>
            </a:r>
            <a:endParaRPr lang="de-CH" dirty="0" smtClean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984222"/>
              </p:ext>
            </p:extLst>
          </p:nvPr>
        </p:nvGraphicFramePr>
        <p:xfrm>
          <a:off x="539551" y="1556792"/>
          <a:ext cx="7992889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/>
          </p:nvPr>
        </p:nvSpPr>
        <p:spPr>
          <a:xfrm>
            <a:off x="500063" y="169863"/>
            <a:ext cx="7859712" cy="712787"/>
          </a:xfrm>
        </p:spPr>
        <p:txBody>
          <a:bodyPr/>
          <a:lstStyle/>
          <a:p>
            <a:r>
              <a:rPr lang="de-CH" dirty="0" smtClean="0"/>
              <a:t>Jahresrechnung 2015</a:t>
            </a:r>
            <a:endParaRPr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00063" y="931863"/>
            <a:ext cx="7929562" cy="273050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Strukturen der Passiven</a:t>
            </a:r>
            <a:endParaRPr lang="de-CH" dirty="0"/>
          </a:p>
        </p:txBody>
      </p:sp>
      <p:sp>
        <p:nvSpPr>
          <p:cNvPr id="28676" name="Datumsplatzhalter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Juni 2016</a:t>
            </a:r>
          </a:p>
        </p:txBody>
      </p:sp>
      <p:sp>
        <p:nvSpPr>
          <p:cNvPr id="28677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A4044C-6554-44B8-817E-7276E04D20FC}" type="slidenum">
              <a:rPr lang="de-CH" smtClean="0"/>
              <a:pPr eaLnBrk="1" hangingPunct="1"/>
              <a:t>14</a:t>
            </a:fld>
            <a:endParaRPr lang="de-CH" smtClean="0"/>
          </a:p>
        </p:txBody>
      </p:sp>
      <p:sp>
        <p:nvSpPr>
          <p:cNvPr id="28678" name="Fußzeilenplatzhalter 6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mtClean="0"/>
              <a:t>Finanzabteilung </a:t>
            </a:r>
            <a:endParaRPr lang="de-CH" dirty="0" smtClean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501217"/>
              </p:ext>
            </p:extLst>
          </p:nvPr>
        </p:nvGraphicFramePr>
        <p:xfrm>
          <a:off x="539551" y="1556792"/>
          <a:ext cx="7992889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19324"/>
              </p:ext>
            </p:extLst>
          </p:nvPr>
        </p:nvGraphicFramePr>
        <p:xfrm>
          <a:off x="500063" y="1500188"/>
          <a:ext cx="8459787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Selbstfinanzierungsgrad Politische Gemeinde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B8E2524-E3A9-4DC4-B590-1E8DE1CA895D}" type="slidenum">
              <a:rPr lang="de-CH" smtClean="0"/>
              <a:pPr>
                <a:defRPr/>
              </a:pPr>
              <a:t>15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6804248" y="4725144"/>
            <a:ext cx="223224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*ohne Auswirkungen aus Um-wandlung Zweckverband Spital Affoltern beträgt der Selbstfinanzierungsgrad im 2015 195% 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0074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589456109"/>
              </p:ext>
            </p:extLst>
          </p:nvPr>
        </p:nvGraphicFramePr>
        <p:xfrm>
          <a:off x="500063" y="1500188"/>
          <a:ext cx="8459787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 Nettovermögen Gesamthaushalt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18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634409094"/>
              </p:ext>
            </p:extLst>
          </p:nvPr>
        </p:nvGraphicFramePr>
        <p:xfrm>
          <a:off x="500063" y="1500188"/>
          <a:ext cx="8459787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 Nettovermögen Gesamthaushalt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17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0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683742823"/>
              </p:ext>
            </p:extLst>
          </p:nvPr>
        </p:nvGraphicFramePr>
        <p:xfrm>
          <a:off x="500063" y="1500188"/>
          <a:ext cx="8459787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Entwicklung Fremdverschuldung und Liquidität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18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15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Entwicklung Steuerkraft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19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  <p:graphicFrame>
        <p:nvGraphicFramePr>
          <p:cNvPr id="11" name="Diagrammplatzhalter 10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970184678"/>
              </p:ext>
            </p:extLst>
          </p:nvPr>
        </p:nvGraphicFramePr>
        <p:xfrm>
          <a:off x="500063" y="1500188"/>
          <a:ext cx="8459787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6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/>
          <p:cNvSpPr>
            <a:spLocks noGrp="1"/>
          </p:cNvSpPr>
          <p:nvPr>
            <p:ph idx="1"/>
          </p:nvPr>
        </p:nvSpPr>
        <p:spPr>
          <a:xfrm>
            <a:off x="500063" y="1501775"/>
            <a:ext cx="8459787" cy="4740275"/>
          </a:xfrm>
        </p:spPr>
        <p:txBody>
          <a:bodyPr>
            <a:normAutofit fontScale="85000" lnSpcReduction="20000"/>
          </a:bodyPr>
          <a:lstStyle/>
          <a:p>
            <a:pPr marL="514350" indent="-514350" eaLnBrk="1" hangingPunct="1">
              <a:spcBef>
                <a:spcPts val="675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de-CH" dirty="0" smtClean="0"/>
              <a:t>Laufende </a:t>
            </a:r>
            <a:r>
              <a:rPr lang="de-CH" dirty="0"/>
              <a:t>Rechnung</a:t>
            </a:r>
          </a:p>
          <a:p>
            <a:pPr marL="800100" lvl="1" indent="-514350" eaLnBrk="1" hangingPunct="1">
              <a:spcBef>
                <a:spcPts val="675"/>
              </a:spcBef>
              <a:spcAft>
                <a:spcPts val="0"/>
              </a:spcAft>
              <a:buFont typeface="Symbol" pitchFamily="18" charset="2"/>
              <a:buChar char="-"/>
            </a:pPr>
            <a:r>
              <a:rPr lang="de-CH" dirty="0"/>
              <a:t>Rechnung im Überblick</a:t>
            </a:r>
          </a:p>
          <a:p>
            <a:pPr marL="800100" lvl="1" indent="-514350" eaLnBrk="1" hangingPunct="1">
              <a:spcBef>
                <a:spcPts val="675"/>
              </a:spcBef>
              <a:spcAft>
                <a:spcPts val="0"/>
              </a:spcAft>
              <a:buFont typeface="Symbol" pitchFamily="18" charset="2"/>
              <a:buChar char="-"/>
            </a:pPr>
            <a:r>
              <a:rPr lang="de-CH" dirty="0" smtClean="0"/>
              <a:t>die </a:t>
            </a:r>
            <a:r>
              <a:rPr lang="de-CH" dirty="0"/>
              <a:t>grossen </a:t>
            </a:r>
            <a:r>
              <a:rPr lang="de-CH" dirty="0" smtClean="0"/>
              <a:t>Abweichungen</a:t>
            </a:r>
          </a:p>
          <a:p>
            <a:pPr marL="800100" lvl="1" indent="-514350" eaLnBrk="1" hangingPunct="1">
              <a:spcBef>
                <a:spcPts val="675"/>
              </a:spcBef>
              <a:spcAft>
                <a:spcPts val="1600"/>
              </a:spcAft>
              <a:buFont typeface="Symbol" pitchFamily="18" charset="2"/>
              <a:buChar char="-"/>
            </a:pPr>
            <a:r>
              <a:rPr lang="de-CH" sz="2500" dirty="0" smtClean="0"/>
              <a:t>was</a:t>
            </a:r>
            <a:r>
              <a:rPr lang="de-CH" dirty="0" smtClean="0"/>
              <a:t> passiert mit meinen Steuern</a:t>
            </a:r>
            <a:endParaRPr lang="de-CH" dirty="0"/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r>
              <a:rPr lang="de-CH" dirty="0" smtClean="0"/>
              <a:t>Investitionsrechnung</a:t>
            </a:r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r>
              <a:rPr lang="de-CH" dirty="0" smtClean="0"/>
              <a:t>Finanzausgleich</a:t>
            </a:r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r>
              <a:rPr lang="de-CH" dirty="0" smtClean="0"/>
              <a:t>Bilanzstruktur</a:t>
            </a:r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r>
              <a:rPr lang="de-CH" dirty="0" err="1" smtClean="0"/>
              <a:t>History</a:t>
            </a:r>
            <a:r>
              <a:rPr lang="de-CH" dirty="0" smtClean="0"/>
              <a:t> Zahlen Finanzhaushalt</a:t>
            </a:r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r>
              <a:rPr lang="de-CH" dirty="0" smtClean="0"/>
              <a:t>Abschied RPK</a:t>
            </a:r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endParaRPr lang="de-CH" dirty="0" smtClean="0"/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endParaRPr lang="de-CH" dirty="0" smtClean="0"/>
          </a:p>
          <a:p>
            <a:pPr marL="514350" indent="-514350" eaLnBrk="1" hangingPunct="1">
              <a:spcBef>
                <a:spcPts val="675"/>
              </a:spcBef>
              <a:buFont typeface="Calibri" pitchFamily="34" charset="0"/>
              <a:buAutoNum type="arabicPeriod"/>
            </a:pPr>
            <a:endParaRPr lang="de-CH" dirty="0" smtClean="0"/>
          </a:p>
          <a:p>
            <a:pPr marL="514350" indent="-514350" eaLnBrk="1" hangingPunct="1">
              <a:spcBef>
                <a:spcPts val="675"/>
              </a:spcBef>
              <a:buFont typeface="Wingdings" pitchFamily="2" charset="2"/>
              <a:buNone/>
            </a:pPr>
            <a:endParaRPr lang="de-CH" dirty="0" smtClean="0"/>
          </a:p>
          <a:p>
            <a:pPr marL="514350" indent="-514350" eaLnBrk="1" hangingPunct="1">
              <a:spcBef>
                <a:spcPts val="675"/>
              </a:spcBef>
              <a:buFont typeface="Wingdings" pitchFamily="2" charset="2"/>
              <a:buNone/>
            </a:pPr>
            <a:endParaRPr lang="de-CH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500063" y="931863"/>
            <a:ext cx="7929562" cy="273050"/>
          </a:xfrm>
        </p:spPr>
        <p:txBody>
          <a:bodyPr/>
          <a:lstStyle/>
          <a:p>
            <a:pPr eaLnBrk="1" hangingPunct="1">
              <a:defRPr/>
            </a:pPr>
            <a:endParaRPr lang="de-CH" dirty="0"/>
          </a:p>
        </p:txBody>
      </p:sp>
      <p:sp>
        <p:nvSpPr>
          <p:cNvPr id="9220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Juni 2016</a:t>
            </a:r>
            <a:endParaRPr lang="de-CH" dirty="0" smtClean="0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1D5A92-2D89-4C95-8287-1625F7ED43A3}" type="slidenum">
              <a:rPr lang="de-CH" smtClean="0"/>
              <a:pPr eaLnBrk="1" hangingPunct="1"/>
              <a:t>2</a:t>
            </a:fld>
            <a:endParaRPr lang="de-CH" smtClean="0"/>
          </a:p>
        </p:txBody>
      </p:sp>
      <p:sp>
        <p:nvSpPr>
          <p:cNvPr id="9222" name="Fußzeilenplatzhalter 5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dirty="0" smtClean="0"/>
              <a:t>Finanzabteilung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62316057"/>
              </p:ext>
            </p:extLst>
          </p:nvPr>
        </p:nvGraphicFramePr>
        <p:xfrm>
          <a:off x="251520" y="1412776"/>
          <a:ext cx="8459787" cy="490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Einwohnerentwicklung </a:t>
            </a:r>
            <a:r>
              <a:rPr lang="de-CH" dirty="0" smtClean="0"/>
              <a:t>1996 </a:t>
            </a:r>
            <a:r>
              <a:rPr lang="de-CH" dirty="0"/>
              <a:t>bis </a:t>
            </a:r>
            <a:r>
              <a:rPr lang="de-CH" dirty="0" smtClean="0"/>
              <a:t>2015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8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Spezifische Kosten </a:t>
            </a:r>
            <a:r>
              <a:rPr lang="de-CH" dirty="0" smtClean="0"/>
              <a:t>1996 </a:t>
            </a:r>
            <a:r>
              <a:rPr lang="de-CH" dirty="0"/>
              <a:t>bis </a:t>
            </a:r>
            <a:r>
              <a:rPr lang="de-CH" dirty="0" smtClean="0"/>
              <a:t>2015 </a:t>
            </a:r>
            <a:r>
              <a:rPr lang="de-CH" dirty="0"/>
              <a:t>pro Einwohner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hart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7" y="1500188"/>
            <a:ext cx="8154518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932161339"/>
              </p:ext>
            </p:extLst>
          </p:nvPr>
        </p:nvGraphicFramePr>
        <p:xfrm>
          <a:off x="500063" y="1500188"/>
          <a:ext cx="8459787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Cash Flow und Nettoinvestitionen Gesamthaushalt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5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Bilanz-Cash/Flow </a:t>
            </a:r>
            <a:r>
              <a:rPr lang="de-CH" smtClean="0"/>
              <a:t>- Matrix</a:t>
            </a:r>
            <a:endParaRPr lang="de-CH"/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/>
          </a:p>
        </p:txBody>
      </p:sp>
      <p:graphicFrame>
        <p:nvGraphicFramePr>
          <p:cNvPr id="17" name="Tabellenplatzhalter 16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798479357"/>
              </p:ext>
            </p:extLst>
          </p:nvPr>
        </p:nvGraphicFramePr>
        <p:xfrm>
          <a:off x="6084168" y="1274246"/>
          <a:ext cx="2803675" cy="510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675"/>
              </a:tblGrid>
              <a:tr h="4735537"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sz="1000" dirty="0" smtClean="0"/>
                    </a:p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Legende</a:t>
                      </a:r>
                    </a:p>
                    <a:p>
                      <a:pPr marL="0" indent="0">
                        <a:buNone/>
                      </a:pPr>
                      <a:r>
                        <a:rPr lang="de-CH" sz="1000" b="0" dirty="0" smtClean="0">
                          <a:solidFill>
                            <a:schemeClr val="tx1"/>
                          </a:solidFill>
                        </a:rPr>
                        <a:t>2015       2014</a:t>
                      </a:r>
                    </a:p>
                    <a:p>
                      <a:endParaRPr lang="de-CH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1000" dirty="0" smtClean="0">
                          <a:solidFill>
                            <a:schemeClr val="tx1"/>
                          </a:solidFill>
                        </a:rPr>
                        <a:t>                          </a:t>
                      </a: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 Politische Gemeinde</a:t>
                      </a:r>
                    </a:p>
                    <a:p>
                      <a:endParaRPr lang="de-CH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= Primarschulgemeinde</a:t>
                      </a:r>
                    </a:p>
                    <a:p>
                      <a:endParaRPr lang="de-CH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= Sekundarschulgemeinde</a:t>
                      </a:r>
                    </a:p>
                    <a:p>
                      <a:endParaRPr lang="de-CH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= Gesamthaushalt</a:t>
                      </a:r>
                      <a:endParaRPr lang="de-CH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149736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Rechteck 17"/>
          <p:cNvSpPr/>
          <p:nvPr/>
        </p:nvSpPr>
        <p:spPr>
          <a:xfrm>
            <a:off x="6228184" y="3022461"/>
            <a:ext cx="216024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/>
          <p:cNvSpPr/>
          <p:nvPr/>
        </p:nvSpPr>
        <p:spPr>
          <a:xfrm>
            <a:off x="6228184" y="3328169"/>
            <a:ext cx="216024" cy="21602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hteck 20"/>
          <p:cNvSpPr/>
          <p:nvPr/>
        </p:nvSpPr>
        <p:spPr>
          <a:xfrm>
            <a:off x="6228184" y="3608871"/>
            <a:ext cx="216024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6228184" y="3890389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/>
          <p:cNvSpPr/>
          <p:nvPr/>
        </p:nvSpPr>
        <p:spPr>
          <a:xfrm>
            <a:off x="6552220" y="3022461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hteck 28"/>
          <p:cNvSpPr/>
          <p:nvPr/>
        </p:nvSpPr>
        <p:spPr>
          <a:xfrm>
            <a:off x="6552220" y="3328421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/>
          <p:cNvSpPr/>
          <p:nvPr/>
        </p:nvSpPr>
        <p:spPr>
          <a:xfrm>
            <a:off x="6564899" y="3600180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hteck 30"/>
          <p:cNvSpPr/>
          <p:nvPr/>
        </p:nvSpPr>
        <p:spPr>
          <a:xfrm>
            <a:off x="6552220" y="3890389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8303"/>
            <a:ext cx="5654893" cy="50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eck 31"/>
          <p:cNvSpPr/>
          <p:nvPr/>
        </p:nvSpPr>
        <p:spPr>
          <a:xfrm>
            <a:off x="3347864" y="3697738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Rechteck 32"/>
          <p:cNvSpPr/>
          <p:nvPr/>
        </p:nvSpPr>
        <p:spPr>
          <a:xfrm>
            <a:off x="2195736" y="2730319"/>
            <a:ext cx="216024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hteck 33"/>
          <p:cNvSpPr/>
          <p:nvPr/>
        </p:nvSpPr>
        <p:spPr>
          <a:xfrm>
            <a:off x="1858921" y="3998401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>
            <a:off x="1858921" y="3697738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hteck 35"/>
          <p:cNvSpPr/>
          <p:nvPr/>
        </p:nvSpPr>
        <p:spPr>
          <a:xfrm>
            <a:off x="2195736" y="3998401"/>
            <a:ext cx="216024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hteck 36"/>
          <p:cNvSpPr/>
          <p:nvPr/>
        </p:nvSpPr>
        <p:spPr>
          <a:xfrm>
            <a:off x="2195736" y="3697738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echteck 37"/>
          <p:cNvSpPr/>
          <p:nvPr/>
        </p:nvSpPr>
        <p:spPr>
          <a:xfrm>
            <a:off x="2555776" y="3697738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Rechteck 38"/>
          <p:cNvSpPr/>
          <p:nvPr/>
        </p:nvSpPr>
        <p:spPr>
          <a:xfrm>
            <a:off x="2555776" y="3998401"/>
            <a:ext cx="216024" cy="21602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9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500063" y="169863"/>
            <a:ext cx="7859712" cy="712787"/>
          </a:xfrm>
        </p:spPr>
        <p:txBody>
          <a:bodyPr/>
          <a:lstStyle/>
          <a:p>
            <a:pPr eaLnBrk="1" hangingPunct="1"/>
            <a:r>
              <a:rPr lang="de-CH" dirty="0" smtClean="0"/>
              <a:t>Abschied der RPK</a:t>
            </a:r>
            <a:endParaRPr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500063" y="931863"/>
            <a:ext cx="7929562" cy="273050"/>
          </a:xfrm>
        </p:spPr>
        <p:txBody>
          <a:bodyPr/>
          <a:lstStyle/>
          <a:p>
            <a:pPr eaLnBrk="1" hangingPunct="1">
              <a:defRPr/>
            </a:pPr>
            <a:endParaRPr lang="de-CH" dirty="0"/>
          </a:p>
        </p:txBody>
      </p:sp>
      <p:sp>
        <p:nvSpPr>
          <p:cNvPr id="25604" name="Datumsplatzhalter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Juni 2016</a:t>
            </a:r>
            <a:endParaRPr lang="de-CH" dirty="0" smtClean="0"/>
          </a:p>
        </p:txBody>
      </p:sp>
      <p:sp>
        <p:nvSpPr>
          <p:cNvPr id="25605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67EB5E-56A8-4DB8-A74F-A3503FF61251}" type="slidenum">
              <a:rPr lang="de-CH" smtClean="0"/>
              <a:pPr eaLnBrk="1" hangingPunct="1"/>
              <a:t>24</a:t>
            </a:fld>
            <a:endParaRPr lang="de-CH" smtClean="0"/>
          </a:p>
        </p:txBody>
      </p:sp>
      <p:sp>
        <p:nvSpPr>
          <p:cNvPr id="25606" name="Fußzeilenplatzhalter 6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mtClean="0"/>
              <a:t>Finanzabteilung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" b="1394"/>
          <a:stretch/>
        </p:blipFill>
        <p:spPr bwMode="auto">
          <a:xfrm>
            <a:off x="683568" y="1267830"/>
            <a:ext cx="7776864" cy="503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nhaltsplatzhalter 1"/>
          <p:cNvSpPr>
            <a:spLocks noGrp="1"/>
          </p:cNvSpPr>
          <p:nvPr>
            <p:ph idx="1"/>
          </p:nvPr>
        </p:nvSpPr>
        <p:spPr>
          <a:xfrm>
            <a:off x="500063" y="1500188"/>
            <a:ext cx="7960369" cy="4740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CH" sz="1800" b="1" dirty="0" smtClean="0">
              <a:solidFill>
                <a:srgbClr val="339933"/>
              </a:solidFill>
            </a:endParaRPr>
          </a:p>
          <a:p>
            <a:pPr marL="0" indent="0" algn="ctr">
              <a:buNone/>
            </a:pPr>
            <a:r>
              <a:rPr lang="de-CH" sz="4000" b="1" dirty="0" smtClean="0">
                <a:solidFill>
                  <a:srgbClr val="339933"/>
                </a:solidFill>
              </a:rPr>
              <a:t>"</a:t>
            </a:r>
            <a:r>
              <a:rPr lang="de-CH" sz="4000" b="1" dirty="0">
                <a:solidFill>
                  <a:srgbClr val="339933"/>
                </a:solidFill>
              </a:rPr>
              <a:t>Es ist nicht genug zu wissen, man </a:t>
            </a:r>
            <a:r>
              <a:rPr lang="de-CH" sz="4000" b="1" dirty="0" smtClean="0">
                <a:solidFill>
                  <a:srgbClr val="339933"/>
                </a:solidFill>
              </a:rPr>
              <a:t>muss </a:t>
            </a:r>
            <a:r>
              <a:rPr lang="de-CH" sz="4000" b="1" dirty="0">
                <a:solidFill>
                  <a:srgbClr val="339933"/>
                </a:solidFill>
              </a:rPr>
              <a:t>es auch anwenden; es ist nicht genug zu wollen, man </a:t>
            </a:r>
            <a:r>
              <a:rPr lang="de-CH" sz="4000" b="1" dirty="0" smtClean="0">
                <a:solidFill>
                  <a:srgbClr val="339933"/>
                </a:solidFill>
              </a:rPr>
              <a:t>muss </a:t>
            </a:r>
            <a:r>
              <a:rPr lang="de-CH" sz="4000" b="1" dirty="0">
                <a:solidFill>
                  <a:srgbClr val="339933"/>
                </a:solidFill>
              </a:rPr>
              <a:t>es auch tun."</a:t>
            </a:r>
          </a:p>
          <a:p>
            <a:pPr marL="0" indent="0">
              <a:buNone/>
            </a:pPr>
            <a:endParaRPr lang="de-CH" sz="1600" b="1" dirty="0" smtClean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de-CH" sz="2400" b="1" dirty="0" smtClean="0">
                <a:solidFill>
                  <a:srgbClr val="339933"/>
                </a:solidFill>
              </a:rPr>
              <a:t>Johann </a:t>
            </a:r>
            <a:r>
              <a:rPr lang="de-CH" sz="2400" b="1" dirty="0">
                <a:solidFill>
                  <a:srgbClr val="339933"/>
                </a:solidFill>
              </a:rPr>
              <a:t>Wolfgang von Goethe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CH" sz="3300" b="1" dirty="0">
              <a:solidFill>
                <a:srgbClr val="339933"/>
              </a:solidFill>
            </a:endParaRPr>
          </a:p>
        </p:txBody>
      </p:sp>
      <p:sp>
        <p:nvSpPr>
          <p:cNvPr id="24579" name="Titel 2"/>
          <p:cNvSpPr>
            <a:spLocks noGrp="1"/>
          </p:cNvSpPr>
          <p:nvPr>
            <p:ph type="title"/>
          </p:nvPr>
        </p:nvSpPr>
        <p:spPr>
          <a:xfrm>
            <a:off x="500063" y="169863"/>
            <a:ext cx="7859712" cy="712787"/>
          </a:xfrm>
        </p:spPr>
        <p:txBody>
          <a:bodyPr/>
          <a:lstStyle/>
          <a:p>
            <a:pPr eaLnBrk="1" hangingPunct="1"/>
            <a:r>
              <a:rPr lang="de-DE" dirty="0" smtClean="0"/>
              <a:t>Weisheit</a:t>
            </a:r>
            <a:endParaRPr dirty="0" smtClean="0"/>
          </a:p>
        </p:txBody>
      </p:sp>
      <p:sp>
        <p:nvSpPr>
          <p:cNvPr id="24581" name="Datumsplatzhalter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Juni 2016</a:t>
            </a:r>
            <a:endParaRPr lang="de-CH" dirty="0" smtClean="0"/>
          </a:p>
        </p:txBody>
      </p:sp>
      <p:sp>
        <p:nvSpPr>
          <p:cNvPr id="24582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B0F531-6DFC-4BA4-8851-864461D37709}" type="slidenum">
              <a:rPr lang="de-CH" smtClean="0"/>
              <a:pPr eaLnBrk="1" hangingPunct="1"/>
              <a:t>25</a:t>
            </a:fld>
            <a:endParaRPr lang="de-CH" smtClean="0"/>
          </a:p>
        </p:txBody>
      </p:sp>
      <p:sp>
        <p:nvSpPr>
          <p:cNvPr id="24583" name="Fußzeilenplatzhalter 6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mtClean="0"/>
              <a:t>Finanzabteilung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nhaltsplatzhalter 1"/>
          <p:cNvSpPr>
            <a:spLocks noGrp="1"/>
          </p:cNvSpPr>
          <p:nvPr>
            <p:ph idx="1"/>
          </p:nvPr>
        </p:nvSpPr>
        <p:spPr>
          <a:xfrm>
            <a:off x="500063" y="1500188"/>
            <a:ext cx="8459787" cy="4740275"/>
          </a:xfrm>
        </p:spPr>
        <p:txBody>
          <a:bodyPr/>
          <a:lstStyle/>
          <a:p>
            <a:pPr algn="ctr" eaLnBrk="1" hangingPunct="1">
              <a:buFont typeface="+mj-lt"/>
              <a:buNone/>
            </a:pPr>
            <a:r>
              <a:rPr lang="de-CH" sz="4800" b="1" dirty="0" smtClean="0">
                <a:solidFill>
                  <a:srgbClr val="339933"/>
                </a:solidFill>
              </a:rPr>
              <a:t/>
            </a:r>
            <a:br>
              <a:rPr lang="de-CH" sz="4800" b="1" dirty="0" smtClean="0">
                <a:solidFill>
                  <a:srgbClr val="339933"/>
                </a:solidFill>
              </a:rPr>
            </a:br>
            <a:r>
              <a:rPr lang="de-CH" sz="4800" b="1" dirty="0" smtClean="0">
                <a:solidFill>
                  <a:srgbClr val="339933"/>
                </a:solidFill>
              </a:rPr>
              <a:t>Vielen Dank </a:t>
            </a:r>
          </a:p>
          <a:p>
            <a:pPr algn="ctr" eaLnBrk="1" hangingPunct="1">
              <a:buFont typeface="+mj-lt"/>
              <a:buNone/>
            </a:pPr>
            <a:r>
              <a:rPr lang="de-CH" sz="4800" b="1" dirty="0" smtClean="0">
                <a:solidFill>
                  <a:srgbClr val="339933"/>
                </a:solidFill>
              </a:rPr>
              <a:t>für Ihre </a:t>
            </a:r>
          </a:p>
          <a:p>
            <a:pPr algn="ctr" eaLnBrk="1" hangingPunct="1">
              <a:buFont typeface="+mj-lt"/>
              <a:buNone/>
            </a:pPr>
            <a:r>
              <a:rPr lang="de-CH" sz="4800" b="1" dirty="0" smtClean="0">
                <a:solidFill>
                  <a:srgbClr val="339933"/>
                </a:solidFill>
              </a:rPr>
              <a:t>Aufmerksamkeit</a:t>
            </a:r>
          </a:p>
          <a:p>
            <a:pPr eaLnBrk="1" hangingPunct="1">
              <a:buFont typeface="+mj-lt"/>
              <a:buNone/>
            </a:pPr>
            <a:endParaRPr lang="de-CH" dirty="0" smtClean="0"/>
          </a:p>
        </p:txBody>
      </p:sp>
      <p:sp>
        <p:nvSpPr>
          <p:cNvPr id="24579" name="Titel 2"/>
          <p:cNvSpPr>
            <a:spLocks noGrp="1"/>
          </p:cNvSpPr>
          <p:nvPr>
            <p:ph type="title"/>
          </p:nvPr>
        </p:nvSpPr>
        <p:spPr>
          <a:xfrm>
            <a:off x="500063" y="169863"/>
            <a:ext cx="7859712" cy="712787"/>
          </a:xfrm>
        </p:spPr>
        <p:txBody>
          <a:bodyPr/>
          <a:lstStyle/>
          <a:p>
            <a:pPr eaLnBrk="1" hangingPunct="1"/>
            <a:endParaRPr smtClean="0"/>
          </a:p>
        </p:txBody>
      </p:sp>
      <p:sp>
        <p:nvSpPr>
          <p:cNvPr id="24581" name="Datumsplatzhalter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Juni 2016</a:t>
            </a:r>
            <a:endParaRPr lang="de-CH" dirty="0" smtClean="0"/>
          </a:p>
        </p:txBody>
      </p:sp>
      <p:sp>
        <p:nvSpPr>
          <p:cNvPr id="24582" name="Foliennummernplatzhalt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B0F531-6DFC-4BA4-8851-864461D37709}" type="slidenum">
              <a:rPr lang="de-CH" smtClean="0"/>
              <a:pPr eaLnBrk="1" hangingPunct="1"/>
              <a:t>26</a:t>
            </a:fld>
            <a:endParaRPr lang="de-CH" smtClean="0"/>
          </a:p>
        </p:txBody>
      </p:sp>
      <p:sp>
        <p:nvSpPr>
          <p:cNvPr id="24583" name="Fußzeilenplatzhalter 6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mtClean="0"/>
              <a:t>Finanzabteilung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80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Jahresrechnung 2015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Finanzabteilung </a:t>
            </a:r>
            <a:endParaRPr lang="de-CH" dirty="0"/>
          </a:p>
        </p:txBody>
      </p:sp>
      <p:graphicFrame>
        <p:nvGraphicFramePr>
          <p:cNvPr id="10" name="Diagrammplatzhalter 9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904105267"/>
              </p:ext>
            </p:extLst>
          </p:nvPr>
        </p:nvGraphicFramePr>
        <p:xfrm>
          <a:off x="755576" y="1700808"/>
          <a:ext cx="7704854" cy="3960441"/>
        </p:xfrm>
        <a:graphic>
          <a:graphicData uri="http://schemas.openxmlformats.org/drawingml/2006/table">
            <a:tbl>
              <a:tblPr/>
              <a:tblGrid>
                <a:gridCol w="2520662"/>
                <a:gridCol w="1296048"/>
                <a:gridCol w="1296048"/>
                <a:gridCol w="1296048"/>
                <a:gridCol w="1296048"/>
              </a:tblGrid>
              <a:tr h="596936">
                <a:tc>
                  <a:txBody>
                    <a:bodyPr/>
                    <a:lstStyle/>
                    <a:p>
                      <a:pPr algn="l" fontAlgn="ctr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Tausende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</a:t>
                      </a:r>
                      <a:b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Voranschlag</a:t>
                      </a:r>
                      <a:b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</a:t>
                      </a:r>
                      <a:b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Abweichung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Aufwand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76'746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73'991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78'309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2'755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Ertrag vor ord. Steuern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64'000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60'171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64'210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3'829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Nettoaufwand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12'746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13'820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14'099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de-CH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1'074</a:t>
                      </a:r>
                      <a:endParaRPr lang="de-CH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Ord. Steuern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14'874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13'820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14'099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1'054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Rechnungsergebnis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2'128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de-C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2'128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Finanzausgleich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7'796</a:t>
                      </a:r>
                      <a:endParaRPr lang="de-CH" sz="16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13'420</a:t>
                      </a:r>
                      <a:endParaRPr lang="de-CH" sz="16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6'437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5'624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743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Steuerfuss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Inhaltsplatzhalt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Überblick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16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nplatzhalter 7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238915183"/>
              </p:ext>
            </p:extLst>
          </p:nvPr>
        </p:nvGraphicFramePr>
        <p:xfrm>
          <a:off x="467544" y="1340768"/>
          <a:ext cx="8459787" cy="4792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263625"/>
                <a:gridCol w="4171826"/>
              </a:tblGrid>
              <a:tr h="286416">
                <a:tc>
                  <a:txBody>
                    <a:bodyPr/>
                    <a:lstStyle/>
                    <a:p>
                      <a:r>
                        <a:rPr lang="de-CH" dirty="0" smtClean="0"/>
                        <a:t>Bereich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Betrag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Begründung</a:t>
                      </a:r>
                      <a:endParaRPr lang="de-CH" dirty="0"/>
                    </a:p>
                  </a:txBody>
                  <a:tcPr/>
                </a:tc>
              </a:tr>
              <a:tr h="494363">
                <a:tc>
                  <a:txBody>
                    <a:bodyPr/>
                    <a:lstStyle/>
                    <a:p>
                      <a:r>
                        <a:rPr lang="de-CH" dirty="0" smtClean="0"/>
                        <a:t>Personalaufwand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+ 1'036'600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Tiefere Personalkosten bei Präsidial-</a:t>
                      </a:r>
                      <a:r>
                        <a:rPr lang="de-CH" baseline="0" dirty="0" smtClean="0"/>
                        <a:t> und Finanzabteilung, </a:t>
                      </a:r>
                      <a:r>
                        <a:rPr lang="de-CH" baseline="0" dirty="0" err="1" smtClean="0"/>
                        <a:t>Stigeli</a:t>
                      </a:r>
                      <a:r>
                        <a:rPr lang="de-CH" baseline="0" dirty="0" smtClean="0"/>
                        <a:t>, Kommunalpolizei und Haus zum </a:t>
                      </a:r>
                      <a:r>
                        <a:rPr lang="de-CH" baseline="0" dirty="0" err="1" smtClean="0"/>
                        <a:t>Seewadel</a:t>
                      </a:r>
                      <a:r>
                        <a:rPr lang="de-CH" baseline="0" dirty="0" smtClean="0"/>
                        <a:t>.</a:t>
                      </a:r>
                      <a:endParaRPr lang="de-CH" dirty="0"/>
                    </a:p>
                  </a:txBody>
                  <a:tcPr/>
                </a:tc>
              </a:tr>
              <a:tr h="494363">
                <a:tc>
                  <a:txBody>
                    <a:bodyPr/>
                    <a:lstStyle/>
                    <a:p>
                      <a:r>
                        <a:rPr lang="de-CH" dirty="0" smtClean="0"/>
                        <a:t>Gewinnanteil</a:t>
                      </a:r>
                      <a:r>
                        <a:rPr lang="de-CH" baseline="0" dirty="0" smtClean="0"/>
                        <a:t> ZKB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+ 655'600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Es war keine Gewinnausschüttung ZKB budgetiert.</a:t>
                      </a:r>
                      <a:endParaRPr lang="de-CH" dirty="0"/>
                    </a:p>
                  </a:txBody>
                  <a:tcPr/>
                </a:tc>
              </a:tr>
              <a:tr h="494363">
                <a:tc>
                  <a:txBody>
                    <a:bodyPr/>
                    <a:lstStyle/>
                    <a:p>
                      <a:r>
                        <a:rPr lang="de-CH" dirty="0" smtClean="0"/>
                        <a:t>Ordentliche</a:t>
                      </a:r>
                      <a:r>
                        <a:rPr lang="de-CH" baseline="0" dirty="0" smtClean="0"/>
                        <a:t> Steuern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+ 1'304'000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Anstieg des Steuersubstrates, vor allem durch Bevölkerungswachstum</a:t>
                      </a:r>
                      <a:endParaRPr lang="de-CH" dirty="0"/>
                    </a:p>
                  </a:txBody>
                  <a:tcPr/>
                </a:tc>
              </a:tr>
              <a:tr h="4943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davon Steuern laufendes Jahr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davon Steuern frühere Jahre</a:t>
                      </a:r>
                      <a:endParaRPr lang="de-CH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davon Nach- und Strafsteuern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+ 585'200</a:t>
                      </a:r>
                    </a:p>
                    <a:p>
                      <a:pPr algn="r"/>
                      <a:endParaRPr lang="de-CH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+ 468'700</a:t>
                      </a:r>
                    </a:p>
                    <a:p>
                      <a:pPr algn="r"/>
                      <a:endParaRPr lang="de-CH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+ 222'100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4363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Grundstückgewinnsteuern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+ 1'007'300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Deutlich höherer Ertrag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als budgetiert.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Jahresrechnung 2015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Laufende Rechnung, die grossen Abweichungen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Juni 2016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72ADA28-3043-43AA-B606-AAC724648D2C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Finanzabteilung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11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nplatzhalter 8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805036521"/>
              </p:ext>
            </p:extLst>
          </p:nvPr>
        </p:nvGraphicFramePr>
        <p:xfrm>
          <a:off x="500063" y="1501775"/>
          <a:ext cx="8459787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825"/>
                <a:gridCol w="1296144"/>
                <a:gridCol w="4099818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Bereich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Betrag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Übergangsausgleich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- 5'624'500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Rückerstattung Übergangsausgleich 2015 infolge besserem Abschluss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Kapitaldienst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+ 267'300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Tiefere Kosten aufgrund tiefem Zins-niveau.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Ordentl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. Abschreibungen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+ 1'443'000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Rückgang des abzuschreibenden </a:t>
                      </a:r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Ver-waltungsvermögens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 infolge Umwandlung Zweckverband Spital Affoltern und tieferen Nettoinvestitionen.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Buchgewinne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+ 2'086'600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Buchgewinn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aus 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Umwandlung des Zweckverbands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Spital Affoltern in einen vermögensfähigen Zweckverband.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Haus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zum </a:t>
                      </a:r>
                      <a:r>
                        <a:rPr lang="de-CH" baseline="0" dirty="0" err="1" smtClean="0">
                          <a:solidFill>
                            <a:schemeClr val="tx1"/>
                          </a:solidFill>
                        </a:rPr>
                        <a:t>Seewadel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+ 305'700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Besseres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Betriebsergebnis des 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Haus zum </a:t>
                      </a:r>
                      <a:r>
                        <a:rPr lang="de-CH" dirty="0" err="1" smtClean="0">
                          <a:solidFill>
                            <a:schemeClr val="tx1"/>
                          </a:solidFill>
                        </a:rPr>
                        <a:t>Seewadel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Jahresrechnung 2015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Laufende Rechnung, die grossen Abweichungen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72ADA28-3043-43AA-B606-AAC724648D2C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nplatzhalter 8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063512951"/>
              </p:ext>
            </p:extLst>
          </p:nvPr>
        </p:nvGraphicFramePr>
        <p:xfrm>
          <a:off x="500063" y="1501775"/>
          <a:ext cx="8459787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833"/>
                <a:gridCol w="1224136"/>
                <a:gridCol w="4099818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Bereich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Betrag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Spital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- 647'500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Die budgetierten Betriebserträge (alte Statuten) trafen nicht ein. Per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1. Januar 2015 erfolgte d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ie Umwandlung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in vermögensfähigen Zweckverband.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Pflegefinanzierung Langzeitpflege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- 495'900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Höhere Pflegebeiträge</a:t>
                      </a:r>
                      <a:r>
                        <a:rPr lang="de-CH" baseline="0" dirty="0" smtClean="0">
                          <a:solidFill>
                            <a:schemeClr val="tx1"/>
                          </a:solidFill>
                        </a:rPr>
                        <a:t> wegen </a:t>
                      </a:r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Anhebung der Normkostendefizite. 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Pflegefinanzierung ambulante Pflege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- 284'000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chemeClr val="tx1"/>
                          </a:solidFill>
                        </a:rPr>
                        <a:t>Do.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Jahresrechnung 2015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Laufende Rechnung, die grossen Abweichungen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72ADA28-3043-43AA-B606-AAC724648D2C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Jahresrechnung 2015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Was passiert mit meinen Steuern? Ausgabenverteilung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3FCDFCD-9D35-44A2-AFDF-F49415ED2C76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Finanzabteilung </a:t>
            </a:r>
            <a:endParaRPr lang="de-CH">
              <a:solidFill>
                <a:prstClr val="black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910757"/>
              </p:ext>
            </p:extLst>
          </p:nvPr>
        </p:nvGraphicFramePr>
        <p:xfrm>
          <a:off x="539552" y="1628800"/>
          <a:ext cx="3744416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119882963"/>
              </p:ext>
            </p:extLst>
          </p:nvPr>
        </p:nvGraphicFramePr>
        <p:xfrm>
          <a:off x="4355976" y="1628800"/>
          <a:ext cx="4320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411760" y="5301208"/>
            <a:ext cx="4392488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Ausgaben Sozialversicherungen Schweiz</a:t>
            </a:r>
          </a:p>
          <a:p>
            <a:r>
              <a:rPr lang="de-CH" dirty="0" smtClean="0"/>
              <a:t>1990: 55 Mrd.</a:t>
            </a:r>
          </a:p>
          <a:p>
            <a:r>
              <a:rPr lang="de-CH" dirty="0" smtClean="0"/>
              <a:t>2014: 152,1 Mrd.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42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334042750"/>
              </p:ext>
            </p:extLst>
          </p:nvPr>
        </p:nvGraphicFramePr>
        <p:xfrm>
          <a:off x="467543" y="1340768"/>
          <a:ext cx="7920880" cy="2228850"/>
        </p:xfrm>
        <a:graphic>
          <a:graphicData uri="http://schemas.openxmlformats.org/drawingml/2006/table">
            <a:tbl>
              <a:tblPr/>
              <a:tblGrid>
                <a:gridCol w="2330511"/>
                <a:gridCol w="1053866"/>
                <a:gridCol w="1368152"/>
                <a:gridCol w="1080120"/>
                <a:gridCol w="1000814"/>
                <a:gridCol w="1087417"/>
              </a:tblGrid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C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Verwaltungsvermögen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</a:t>
                      </a:r>
                      <a:b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</a:t>
                      </a:r>
                      <a:r>
                        <a:rPr lang="de-CH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2015 exkl. Spital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Voranschlag</a:t>
                      </a:r>
                      <a:b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 </a:t>
                      </a: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Abweichung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Ausgaben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11'602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3'070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8'302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6'797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3'300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Einnahmen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9'692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2'955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1'760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6'737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Nettoausgaben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1'910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2'739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5'347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5'037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3'437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Jahresrechnung 2015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>
                <a:solidFill>
                  <a:prstClr val="black"/>
                </a:solidFill>
              </a:rPr>
              <a:t>Finanzabteilung 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Investitionsrechnung</a:t>
            </a:r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393305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Die massgeblichen Nettoinvestitionen 2015 sind:</a:t>
            </a:r>
          </a:p>
          <a:p>
            <a:endParaRPr lang="de-CH" b="1" dirty="0" smtClean="0"/>
          </a:p>
          <a:p>
            <a:pPr>
              <a:tabLst>
                <a:tab pos="1347788" algn="r"/>
                <a:tab pos="1795463" algn="l"/>
              </a:tabLst>
            </a:pPr>
            <a:r>
              <a:rPr lang="de-CH" dirty="0" smtClean="0"/>
              <a:t>Fr.	521'912	ICT-Ersatz und -erweiterung</a:t>
            </a:r>
          </a:p>
          <a:p>
            <a:pPr marL="1795463" indent="-1795463">
              <a:tabLst>
                <a:tab pos="1347788" algn="r"/>
                <a:tab pos="1795463" algn="l"/>
              </a:tabLst>
            </a:pPr>
            <a:r>
              <a:rPr lang="de-CH" dirty="0" smtClean="0"/>
              <a:t>Fr.	589'258	Verwaltungsliegenschaften (Übertrag FV auf VV, Planung Haus zum </a:t>
            </a:r>
            <a:r>
              <a:rPr lang="de-CH" dirty="0" err="1" smtClean="0"/>
              <a:t>Seewadel</a:t>
            </a:r>
            <a:r>
              <a:rPr lang="de-CH" dirty="0" smtClean="0"/>
              <a:t>, MZG </a:t>
            </a:r>
            <a:r>
              <a:rPr lang="de-CH" dirty="0" err="1" smtClean="0"/>
              <a:t>Büelstrasse</a:t>
            </a:r>
            <a:r>
              <a:rPr lang="de-CH" dirty="0" smtClean="0"/>
              <a:t>, etc.)</a:t>
            </a:r>
          </a:p>
          <a:p>
            <a:pPr marL="1795463" indent="-1795463">
              <a:tabLst>
                <a:tab pos="1347788" algn="r"/>
                <a:tab pos="1795463" algn="l"/>
              </a:tabLst>
            </a:pPr>
            <a:r>
              <a:rPr lang="de-CH" dirty="0" smtClean="0"/>
              <a:t>Fr.	555'702	Abwasserbeseitigung (Leitungen und Anteil Kläranlage)</a:t>
            </a:r>
          </a:p>
          <a:p>
            <a:pPr marL="1795463" indent="-1795463">
              <a:tabLst>
                <a:tab pos="1347788" algn="r"/>
                <a:tab pos="1795463" algn="l"/>
              </a:tabLst>
            </a:pPr>
            <a:r>
              <a:rPr lang="de-CH" dirty="0" smtClean="0"/>
              <a:t>Fr.	832'453	Gemeindestrassen</a:t>
            </a:r>
          </a:p>
          <a:p>
            <a:pPr marL="1795463" indent="-1795463">
              <a:tabLst>
                <a:tab pos="1347788" algn="r"/>
                <a:tab pos="1795463" algn="l"/>
              </a:tabLst>
            </a:pPr>
            <a:r>
              <a:rPr lang="de-CH" dirty="0" smtClean="0"/>
              <a:t>Fr.	168'531	Haus zum </a:t>
            </a:r>
            <a:r>
              <a:rPr lang="de-CH" dirty="0" err="1" smtClean="0"/>
              <a:t>Seewadel</a:t>
            </a:r>
            <a:r>
              <a:rPr lang="de-CH" dirty="0" smtClean="0"/>
              <a:t> (Werterhalt, Haustechnik, Abklärungen)</a:t>
            </a:r>
          </a:p>
          <a:p>
            <a:pPr marL="1795463" indent="-1795463">
              <a:tabLst>
                <a:tab pos="1347788" algn="r"/>
                <a:tab pos="1795463" algn="l"/>
              </a:tabLs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26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Jahresrechnung 2015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Juni 2016</a:t>
            </a:r>
          </a:p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015A693-3ACF-41BE-B4F7-6D6B97426C71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>
                <a:solidFill>
                  <a:prstClr val="black"/>
                </a:solidFill>
              </a:rPr>
              <a:t>Finanzabteilung </a:t>
            </a:r>
            <a:endParaRPr lang="de-CH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26414"/>
              </p:ext>
            </p:extLst>
          </p:nvPr>
        </p:nvGraphicFramePr>
        <p:xfrm>
          <a:off x="539552" y="1340768"/>
          <a:ext cx="7920881" cy="2228850"/>
        </p:xfrm>
        <a:graphic>
          <a:graphicData uri="http://schemas.openxmlformats.org/drawingml/2006/table">
            <a:tbl>
              <a:tblPr/>
              <a:tblGrid>
                <a:gridCol w="3301125"/>
                <a:gridCol w="1154939"/>
                <a:gridCol w="1154939"/>
                <a:gridCol w="1154939"/>
                <a:gridCol w="1154939"/>
              </a:tblGrid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de-C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Finanzvermögen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4577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</a:t>
                      </a:r>
                      <a:b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Voranschlag</a:t>
                      </a:r>
                      <a:b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Rechnung </a:t>
                      </a:r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Abweichung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CB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Ausgaben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11'448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11'448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Einnahmen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11'588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11'588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Sachwertabgang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C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Inhaltsplatzhalt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dirty="0" smtClean="0"/>
              <a:t>Investitionsrechnung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393305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In den Investitionen Finanzvermögen ist vor allem die Umwandlung des Zweckverbands Spital Affoltern in einen vermögensfähigen Zweckverband abgebildet. Damit ist das bisherige Verwaltungsvermögen in eine Beteiligung umgewandelt worden.</a:t>
            </a:r>
          </a:p>
          <a:p>
            <a:endParaRPr lang="de-CH" dirty="0" smtClean="0"/>
          </a:p>
          <a:p>
            <a:r>
              <a:rPr lang="de-CH" dirty="0" smtClean="0"/>
              <a:t>Der Sachwertabgang von Fr. 140'000 resultiert aus Übertragungen von Grundstücken (Wald, Naturschutzgebiete, kleine Restflächen bei Strassen) aus dem Finanz- ins Verwaltungsvermögen.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0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Gemeindeverwaltung Aa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900"/>
      </a:accent1>
      <a:accent2>
        <a:srgbClr val="C00000"/>
      </a:accent2>
      <a:accent3>
        <a:srgbClr val="000099"/>
      </a:accent3>
      <a:accent4>
        <a:srgbClr val="990072"/>
      </a:accent4>
      <a:accent5>
        <a:srgbClr val="BF4C00"/>
      </a:accent5>
      <a:accent6>
        <a:srgbClr val="004C4C"/>
      </a:accent6>
      <a:hlink>
        <a:srgbClr val="494429"/>
      </a:hlink>
      <a:folHlink>
        <a:srgbClr val="5F006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orlage Gemeindeverwaltung Aa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900"/>
      </a:accent1>
      <a:accent2>
        <a:srgbClr val="C00000"/>
      </a:accent2>
      <a:accent3>
        <a:srgbClr val="000099"/>
      </a:accent3>
      <a:accent4>
        <a:srgbClr val="990072"/>
      </a:accent4>
      <a:accent5>
        <a:srgbClr val="BF4C00"/>
      </a:accent5>
      <a:accent6>
        <a:srgbClr val="004C4C"/>
      </a:accent6>
      <a:hlink>
        <a:srgbClr val="494429"/>
      </a:hlink>
      <a:folHlink>
        <a:srgbClr val="5F006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orlage Gemeindeverwaltung Aa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900"/>
      </a:accent1>
      <a:accent2>
        <a:srgbClr val="C00000"/>
      </a:accent2>
      <a:accent3>
        <a:srgbClr val="000099"/>
      </a:accent3>
      <a:accent4>
        <a:srgbClr val="990072"/>
      </a:accent4>
      <a:accent5>
        <a:srgbClr val="BF4C00"/>
      </a:accent5>
      <a:accent6>
        <a:srgbClr val="004C4C"/>
      </a:accent6>
      <a:hlink>
        <a:srgbClr val="494429"/>
      </a:hlink>
      <a:folHlink>
        <a:srgbClr val="5F006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orlage Gemeindeverwaltung Aa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900"/>
      </a:accent1>
      <a:accent2>
        <a:srgbClr val="C00000"/>
      </a:accent2>
      <a:accent3>
        <a:srgbClr val="000099"/>
      </a:accent3>
      <a:accent4>
        <a:srgbClr val="990072"/>
      </a:accent4>
      <a:accent5>
        <a:srgbClr val="BF4C00"/>
      </a:accent5>
      <a:accent6>
        <a:srgbClr val="004C4C"/>
      </a:accent6>
      <a:hlink>
        <a:srgbClr val="494429"/>
      </a:hlink>
      <a:folHlink>
        <a:srgbClr val="5F006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Gemeindeverwaltung AaA</Template>
  <TotalTime>0</TotalTime>
  <Words>1094</Words>
  <Application>Microsoft Office PowerPoint</Application>
  <PresentationFormat>Bildschirmpräsentation (4:3)</PresentationFormat>
  <Paragraphs>401</Paragraphs>
  <Slides>26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Vorlage Gemeindeverwaltung AaA</vt:lpstr>
      <vt:lpstr>1_Vorlage Gemeindeverwaltung AaA</vt:lpstr>
      <vt:lpstr>2_Vorlage Gemeindeverwaltung AaA</vt:lpstr>
      <vt:lpstr>3_Vorlage Gemeindeverwaltung AaA</vt:lpstr>
      <vt:lpstr>Jahresrechnung 2015 der Politischen Gemeinde</vt:lpstr>
      <vt:lpstr>PowerPoint-Präsentation</vt:lpstr>
      <vt:lpstr>Jahresrechnung 2015</vt:lpstr>
      <vt:lpstr>Jahresrechnung 2015</vt:lpstr>
      <vt:lpstr>Jahresrechnung 2015</vt:lpstr>
      <vt:lpstr>Jahresrechnung 2015</vt:lpstr>
      <vt:lpstr>Jahresrechnung 2015</vt:lpstr>
      <vt:lpstr>Jahresrechnung 2015</vt:lpstr>
      <vt:lpstr>Jahresrechnung 2015</vt:lpstr>
      <vt:lpstr>Finanzausgleich</vt:lpstr>
      <vt:lpstr>Finanzausgleich</vt:lpstr>
      <vt:lpstr>Finanzausgleich</vt:lpstr>
      <vt:lpstr>Jahresrechnung 2015</vt:lpstr>
      <vt:lpstr>Jahresrechnung 2015</vt:lpstr>
      <vt:lpstr>Selbstfinanzierungsgrad Politische Gemeinde</vt:lpstr>
      <vt:lpstr>Entwicklung Nettovermögen Gesamthaushalt</vt:lpstr>
      <vt:lpstr>Entwicklung Nettovermögen Gesamthaushalt</vt:lpstr>
      <vt:lpstr>Entwicklung Fremdverschuldung und Liquidität</vt:lpstr>
      <vt:lpstr>Entwicklung Steuerkraft</vt:lpstr>
      <vt:lpstr>Einwohnerentwicklung 1996 bis 2015</vt:lpstr>
      <vt:lpstr>Spezifische Kosten 1996 bis 2015 pro Einwohner</vt:lpstr>
      <vt:lpstr>Cash Flow und Nettoinvestitionen Gesamthaushalt</vt:lpstr>
      <vt:lpstr>Bilanz-Cash/Flow - Matrix</vt:lpstr>
      <vt:lpstr>Abschied der RPK</vt:lpstr>
      <vt:lpstr>Weisheit</vt:lpstr>
      <vt:lpstr>PowerPoint-Präsentation</vt:lpstr>
    </vt:vector>
  </TitlesOfParts>
  <Company>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Jahresrechnung 2010 der politischen Gemeinde</dc:title>
  <dc:creator>RUDIN</dc:creator>
  <cp:lastModifiedBy>Spillmann Ursula</cp:lastModifiedBy>
  <cp:revision>598</cp:revision>
  <cp:lastPrinted>2016-05-19T11:58:09Z</cp:lastPrinted>
  <dcterms:created xsi:type="dcterms:W3CDTF">2011-05-18T12:11:20Z</dcterms:created>
  <dcterms:modified xsi:type="dcterms:W3CDTF">2016-05-25T13:33:15Z</dcterms:modified>
</cp:coreProperties>
</file>